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</p:sldMasterIdLst>
  <p:notesMasterIdLst>
    <p:notesMasterId r:id="rId23"/>
  </p:notesMasterIdLst>
  <p:sldIdLst>
    <p:sldId id="294" r:id="rId6"/>
    <p:sldId id="272" r:id="rId7"/>
    <p:sldId id="277" r:id="rId8"/>
    <p:sldId id="278" r:id="rId9"/>
    <p:sldId id="276" r:id="rId10"/>
    <p:sldId id="279" r:id="rId11"/>
    <p:sldId id="280" r:id="rId12"/>
    <p:sldId id="281" r:id="rId13"/>
    <p:sldId id="282" r:id="rId14"/>
    <p:sldId id="275" r:id="rId15"/>
    <p:sldId id="268" r:id="rId16"/>
    <p:sldId id="273" r:id="rId17"/>
    <p:sldId id="283" r:id="rId18"/>
    <p:sldId id="286" r:id="rId19"/>
    <p:sldId id="288" r:id="rId20"/>
    <p:sldId id="289" r:id="rId21"/>
    <p:sldId id="295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8"/>
    <a:srgbClr val="008C3A"/>
    <a:srgbClr val="004F8B"/>
    <a:srgbClr val="F6630D"/>
    <a:srgbClr val="FDD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F66F0-E01E-4C4B-9800-196594D7ABA5}" v="2" dt="2021-04-21T14:25:48.454"/>
    <p1510:client id="{232EEC5D-7BF3-4454-ABE9-1743CABE94FC}" v="34" dt="2021-03-24T09:33:04.760"/>
    <p1510:client id="{3416720B-A583-4F8C-9A10-8075C724A95A}" v="31" dt="2022-04-20T08:21:55.642"/>
    <p1510:client id="{6EA0AA39-B096-48D9-B899-ECB98A2FE48C}" v="1001" dt="2021-07-05T13:56:53.943"/>
    <p1510:client id="{7412C3B8-D674-4ABB-94D4-D6B55B0D2859}" v="205" dt="2022-07-07T14:31:41.557"/>
    <p1510:client id="{84A8C799-58AB-47DE-AD81-EC86F95EF9B8}" v="47" dt="2021-07-05T09:33:33.657"/>
    <p1510:client id="{8D1D5A57-9CB3-45FF-969A-6AE384033288}" v="12" dt="2021-04-29T06:57:56.303"/>
    <p1510:client id="{9A793C32-1F9A-478C-9009-5EDD5153EFCB}" v="65" dt="2021-05-11T15:38:12.682"/>
    <p1510:client id="{BA7CF6F2-E1F6-4932-9488-281309C42D6D}" v="8" dt="2022-04-22T09:52:07.197"/>
    <p1510:client id="{C9AC46C1-1262-4E5F-9647-E60A0964DD3A}" v="677" dt="2022-04-19T14:50:33.548"/>
    <p1510:client id="{CE726DDC-95FF-414D-81D3-30BC07584DF3}" v="2584" dt="2023-02-15T16:24:00.913"/>
    <p1510:client id="{DA5BC97E-892B-4990-B429-08BB8D933A5E}" v="124" dt="2021-05-14T08:28:45.750"/>
    <p1510:client id="{F6F3D3A3-1B56-4981-920B-2B03D9E1B286}" v="5" dt="2021-07-08T09:25:10.234"/>
    <p1510:client id="{FF0474C7-5828-4121-A364-33B848EA44D7}" v="717" dt="2021-05-12T16:32:14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B0D8D-7B10-4F2C-9372-58A222DB8360}" type="datetimeFigureOut">
              <a:rPr lang="en-US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D70DC-AB4F-4372-918F-19AA87D868D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0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39D43-34E5-4D39-B763-7B05840A5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900E61-F34B-427E-892A-54225B4EF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7753B-2B53-4682-9E2E-975401E6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CED0AA-A357-4580-9C88-BA40FE47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2AB8CD-EBCA-4DEC-BD9E-ACA12E6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34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F46C7-1C8B-4425-B8E9-38EB316D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FA34201-5D4C-4240-8957-4147E74FB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DBE249-E4C4-44BD-902B-B4467BF5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30AFF-C276-449B-A735-8849AFFC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474494-3AFE-43C7-8AEA-38B160D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64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EEDDEFA-0135-47C9-8111-485F61E8D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D215204-E79D-41C0-864D-7C12728BE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F85C61-5F1F-4643-9F1F-D492D659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9CA615-C418-4DB9-8B50-B08B7C0D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398DF1-B9E6-441B-84C0-CA487983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36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68000" y="6372000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779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334435" y="4584008"/>
            <a:ext cx="11523133" cy="955675"/>
          </a:xfrm>
          <a:ln w="9525"/>
        </p:spPr>
        <p:txBody>
          <a:bodyPr/>
          <a:lstStyle>
            <a:lvl1pPr algn="ctr">
              <a:defRPr sz="280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4307755" y="5608800"/>
            <a:ext cx="3552000" cy="338400"/>
          </a:xfrm>
        </p:spPr>
        <p:txBody>
          <a:bodyPr/>
          <a:lstStyle>
            <a:lvl1pPr algn="ctr">
              <a:defRPr sz="1600" b="1" baseline="0"/>
            </a:lvl1pPr>
          </a:lstStyle>
          <a:p>
            <a:pPr lvl="0"/>
            <a:r>
              <a:rPr lang="de-DE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72" y="90711"/>
            <a:ext cx="7153656" cy="6339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132396"/>
            <a:ext cx="10965084" cy="807885"/>
          </a:xfrm>
        </p:spPr>
        <p:txBody>
          <a:bodyPr/>
          <a:lstStyle>
            <a:lvl1pPr>
              <a:defRPr sz="2800">
                <a:solidFill>
                  <a:srgbClr val="0064A8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de-DE" dirty="0"/>
              <a:t>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2400" b="0" baseline="0"/>
            </a:lvl1pPr>
            <a:lvl2pPr>
              <a:buFont typeface="Wingdings" pitchFamily="2" charset="2"/>
              <a:buChar char="§"/>
              <a:defRPr sz="2400" b="0" baseline="0">
                <a:latin typeface="Calibri" pitchFamily="34" charset="0"/>
                <a:cs typeface="Calibri" pitchFamily="34" charset="0"/>
              </a:defRPr>
            </a:lvl2pPr>
            <a:lvl3pPr>
              <a:buFont typeface="Symbol" pitchFamily="18" charset="2"/>
              <a:buChar char="-"/>
              <a:defRPr sz="2400" b="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0064A8"/>
              </a:buClr>
              <a:defRPr sz="2400">
                <a:latin typeface="Calibri" pitchFamily="34" charset="0"/>
                <a:cs typeface="Calibri" pitchFamily="34" charset="0"/>
              </a:defRPr>
            </a:lvl4pPr>
            <a:lvl5pPr>
              <a:defRPr sz="20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68000" y="849313"/>
            <a:ext cx="11856000" cy="0"/>
          </a:xfrm>
          <a:prstGeom prst="line">
            <a:avLst/>
          </a:prstGeom>
          <a:noFill/>
          <a:ln w="28575">
            <a:solidFill>
              <a:srgbClr val="0064A8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 userDrawn="1"/>
        </p:nvSpPr>
        <p:spPr bwMode="auto">
          <a:xfrm>
            <a:off x="2255401" y="1367159"/>
            <a:ext cx="7670400" cy="432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0824" y="1003174"/>
            <a:ext cx="11263225" cy="5264461"/>
          </a:xfrm>
          <a:ln w="9525"/>
        </p:spPr>
        <p:txBody>
          <a:bodyPr anchor="t" anchorCtr="0"/>
          <a:lstStyle>
            <a:lvl1pPr algn="ctr">
              <a:defRPr sz="2800" baseline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r>
              <a:rPr lang="en-US" noProof="0" dirty="0"/>
              <a:t>Thank you for your attention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Any Questions?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08" y="110964"/>
            <a:ext cx="7153656" cy="633984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42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28094-2026-4914-8969-FA37708D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862127-8E44-4F24-8538-05B8E881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5B590-BA17-4EB8-B52A-0D4EF646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52769-7A39-4BA1-871A-489A293F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98634-4B3F-49FE-A7A5-D1D13FA8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89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7D22F-90BA-4904-B14F-4260D31A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1CEDE8-8C56-4CE6-9CDC-D999AE37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B3672B-75BD-471A-9D6E-6A18F7A5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B6A23-C117-4A72-BCFE-3E6A6F62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8BE8B8-AE19-4B0B-B41E-FB6859E0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37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340B1-F42B-44A5-9D2C-2336E8E7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78EF7-D6B5-4F2C-9E2E-1C448E709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580CD2-0FC7-455A-AC9E-F7429AC7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413FB6-5FF1-4A62-814A-8BEBF78B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70E2E0-6565-43FD-8F23-7B4F8BB9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9FD7FD-434D-4FDC-B569-2BDDA0C3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46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44C85-980C-4FF3-854D-E3A9927C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DA8FF9-910D-4728-BDD9-7F3D0D7A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B5B19D-D88B-47A4-B61D-9B114B846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5213B6-FF00-4E69-975F-EA82B2578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5EBEE7-F892-4EF9-B30F-6C8774F3F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740848-885D-4B47-BF19-3562AAEAB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170F27-0A72-47FB-84DC-5EE4695A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6F3C2C-4B9C-4C8D-8335-D9B42BBF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75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B6083-BF61-492B-A8D7-8A2678E5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8D1CFE-1A1B-4C6E-860B-7A6BC3A2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941E3F-D032-4741-8DD7-C3788449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6D95EC-C0DE-4670-84F1-32D94306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09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0EA749-F43C-47D3-896F-2BBC9FFD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5978D7-413C-4240-8DEF-5365FBD3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3B61A-A5AD-4458-8597-C16FFBC4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5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890BF-8E57-4163-A0EF-228718B8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F4C283-61F3-4C3D-B477-B8A8B486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71E59-DD60-453A-84B5-136AA8C2E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305D46-A5E1-4721-B362-F106418AC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CE182-4ACB-4D01-BC0F-F0E5A7DF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B13C87-08F2-4816-A789-EA2196AA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66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98350-C31C-4126-933D-118E2E87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DC95F7-20C3-4FD5-B15A-9E495A43D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A3DB14-6A09-4F6A-B0C3-7A15C8B67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4DA6F7-D516-434C-864B-28EAD2EC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B4A0EE-ED18-490D-8B54-2C394C70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6671CE-90DA-4CAE-8D23-DCCBEA4B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28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1068AF-8A47-45DB-BBB4-701038BD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DA0C72-1325-40C7-9AC5-576C74D1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242472-37CA-4324-92E3-657CE2997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CFDC7-68BE-4971-A7DD-45E35A14804C}" type="datetimeFigureOut">
              <a:rPr lang="de-DE" smtClean="0"/>
              <a:t>15.02.2023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2D2151-906E-49BF-B221-15337C6F7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87B50B-BDB3-48D0-82D9-7790AA4DD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5DE2-0E20-4646-A711-0A690DEBD4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88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71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1075"/>
            <a:ext cx="109728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3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09602" y="132396"/>
            <a:ext cx="8269817" cy="80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385" y="6405276"/>
            <a:ext cx="25202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40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4572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11" name="Grafik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b="12840"/>
          <a:stretch/>
        </p:blipFill>
        <p:spPr>
          <a:xfrm>
            <a:off x="9606390" y="6428325"/>
            <a:ext cx="2520280" cy="4169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64A8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kkurat Light Office" pitchFamily="50" charset="0"/>
          <a:cs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SzPct val="130000"/>
        <a:buFont typeface="Wingdings" pitchFamily="2" charset="2"/>
        <a:defRPr sz="20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Calibri" pitchFamily="34" charset="0"/>
        <a:buChar char="–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4A8"/>
        </a:buClr>
        <a:buFont typeface="Arial" pitchFamily="34" charset="0"/>
        <a:buChar char="•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.rwth-aachen.de/ulf.liebal/biolabsim/-/blob/master/AUTHORS.md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commons.wikimedia.org/w/index.php?title=File:%C3%81cido_desoxirribonucleico_(DNA).png&amp;oldid=67426263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biomodels-main/" TargetMode="External"/><Relationship Id="rId2" Type="http://schemas.openxmlformats.org/officeDocument/2006/relationships/hyperlink" Target="http://bigg.ucsd.edu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6CF7-5A32-9832-894A-0CDDCEC7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0064A8"/>
                </a:solidFill>
                <a:latin typeface="Calibri"/>
                <a:cs typeface="Calibri"/>
              </a:rPr>
              <a:t>GenScaleSim</a:t>
            </a:r>
            <a: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  <a:t>: Simulation of </a:t>
            </a:r>
            <a:b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</a:br>
            <a:r>
              <a:rPr lang="en-US" sz="3600" b="1" dirty="0">
                <a:solidFill>
                  <a:srgbClr val="0064A8"/>
                </a:solidFill>
                <a:latin typeface="Calibri"/>
                <a:cs typeface="Calibri"/>
              </a:rPr>
              <a:t>Genome Scale Metabolic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12F2-9C4F-993A-33D2-DA54BCB95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BioLabSim.nrw</a:t>
            </a:r>
            <a:r>
              <a:rPr lang="en-US" dirty="0">
                <a:cs typeface="Calibri"/>
              </a:rPr>
              <a:t> consortium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AF77470-19F4-EBE0-6FFC-F91C4CCE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24" b="-476"/>
          <a:stretch/>
        </p:blipFill>
        <p:spPr>
          <a:xfrm>
            <a:off x="2079173" y="3062390"/>
            <a:ext cx="8120750" cy="32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4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B516-9238-4B20-A50D-2CBBE0AE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Various Methods allow for Analysis of GSMM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EBE9-0B4F-455C-A376-33DBF3270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10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FB503E-7F07-307F-363A-FED1B004BD19}"/>
              </a:ext>
            </a:extLst>
          </p:cNvPr>
          <p:cNvSpPr txBox="1">
            <a:spLocks/>
          </p:cNvSpPr>
          <p:nvPr/>
        </p:nvSpPr>
        <p:spPr bwMode="auto">
          <a:xfrm>
            <a:off x="-28187" y="1239977"/>
            <a:ext cx="5647938" cy="4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Genome scale metabolic models consist of the stoichiometric reaction matrix.</a:t>
            </a:r>
            <a:endParaRPr lang="en-US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#reactions &gt; #metabolites: reaction fluxes cannot be solved directly</a:t>
            </a:r>
            <a:endParaRPr lang="en-US" ker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Different methods investigate properties of the stoichiometric matrix, most relevant for biotechnology:</a:t>
            </a:r>
            <a:endParaRPr lang="en-US" ker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Flux balance analysis (FBA)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Gap filling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Gene deletion/reaction addition</a:t>
            </a:r>
            <a:endParaRPr lang="en-US" kern="0" dirty="0"/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B4B96EF-0FED-C7E8-5199-3495B71B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476" y="542904"/>
            <a:ext cx="6621273" cy="5785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4919FA-D026-9DA0-03F0-AFD12E415BA8}"/>
              </a:ext>
            </a:extLst>
          </p:cNvPr>
          <p:cNvSpPr/>
          <p:nvPr/>
        </p:nvSpPr>
        <p:spPr>
          <a:xfrm>
            <a:off x="4877777" y="6241326"/>
            <a:ext cx="4933461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nn-NO" sz="1200" dirty="0">
                <a:latin typeface="Arial"/>
              </a:rPr>
              <a:t>Lewis N et al. 2012. </a:t>
            </a:r>
            <a:r>
              <a:rPr lang="nn-NO" sz="1200" dirty="0" err="1">
                <a:latin typeface="Arial"/>
              </a:rPr>
              <a:t>Constraining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the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metabolic</a:t>
            </a:r>
            <a:r>
              <a:rPr lang="nn-NO" sz="1200" dirty="0">
                <a:latin typeface="Arial"/>
              </a:rPr>
              <a:t> genotype–</a:t>
            </a:r>
            <a:r>
              <a:rPr lang="nn-NO" sz="1200" dirty="0" err="1">
                <a:latin typeface="Arial"/>
              </a:rPr>
              <a:t>phenotype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relationship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using</a:t>
            </a:r>
            <a:r>
              <a:rPr lang="nn-NO" sz="1200" dirty="0">
                <a:latin typeface="Arial"/>
              </a:rPr>
              <a:t> a </a:t>
            </a:r>
            <a:r>
              <a:rPr lang="nn-NO" sz="1200" dirty="0" err="1">
                <a:latin typeface="Arial"/>
              </a:rPr>
              <a:t>phylogeny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of</a:t>
            </a:r>
            <a:r>
              <a:rPr lang="nn-NO" sz="1200" dirty="0">
                <a:latin typeface="Arial"/>
              </a:rPr>
              <a:t> </a:t>
            </a:r>
            <a:r>
              <a:rPr lang="nn-NO" sz="1200" i="1" dirty="0">
                <a:latin typeface="Arial"/>
              </a:rPr>
              <a:t>in </a:t>
            </a:r>
            <a:r>
              <a:rPr lang="nn-NO" sz="1200" i="1" dirty="0" err="1">
                <a:latin typeface="Arial"/>
              </a:rPr>
              <a:t>silico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methods</a:t>
            </a:r>
            <a:r>
              <a:rPr lang="nn-NO" sz="1200" dirty="0">
                <a:latin typeface="Arial"/>
              </a:rPr>
              <a:t>. Nat Rev </a:t>
            </a:r>
            <a:r>
              <a:rPr lang="nn-NO" sz="1200" dirty="0" err="1">
                <a:latin typeface="Arial"/>
              </a:rPr>
              <a:t>Microbiol</a:t>
            </a:r>
            <a:r>
              <a:rPr lang="nn-NO" sz="1200" dirty="0">
                <a:latin typeface="Arial"/>
              </a:rPr>
              <a:t>.</a:t>
            </a:r>
            <a:endParaRPr lang="nn-NO" sz="1200" dirty="0"/>
          </a:p>
          <a:p>
            <a:r>
              <a:rPr lang="nn-NO" sz="1200" dirty="0">
                <a:latin typeface="Arial"/>
              </a:rPr>
              <a:t>https://doi.org/10.1038/nrmicro2737</a:t>
            </a:r>
            <a:endParaRPr lang="nn-NO" sz="1200"/>
          </a:p>
        </p:txBody>
      </p:sp>
    </p:spTree>
    <p:extLst>
      <p:ext uri="{BB962C8B-B14F-4D97-AF65-F5344CB8AC3E}">
        <p14:creationId xmlns:p14="http://schemas.microsoft.com/office/powerpoint/2010/main" val="317270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Most Popular </a:t>
            </a:r>
            <a:r>
              <a:rPr lang="de-DE" dirty="0" err="1">
                <a:latin typeface="Calibri"/>
                <a:cs typeface="Calibri"/>
              </a:rPr>
              <a:t>Program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for</a:t>
            </a:r>
            <a:r>
              <a:rPr lang="de-DE" dirty="0">
                <a:latin typeface="Calibri"/>
                <a:cs typeface="Calibri"/>
              </a:rPr>
              <a:t> Model Analysis: </a:t>
            </a:r>
            <a:r>
              <a:rPr lang="de-DE" dirty="0" err="1">
                <a:latin typeface="Calibri"/>
                <a:cs typeface="Calibri"/>
              </a:rPr>
              <a:t>COBRApy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11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53D85D4-8EB4-F749-8454-FEB6B23A9B69}"/>
              </a:ext>
            </a:extLst>
          </p:cNvPr>
          <p:cNvSpPr txBox="1">
            <a:spLocks/>
          </p:cNvSpPr>
          <p:nvPr/>
        </p:nvSpPr>
        <p:spPr bwMode="auto">
          <a:xfrm>
            <a:off x="313736" y="1239977"/>
            <a:ext cx="11480168" cy="3490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kern="0" dirty="0">
                <a:latin typeface="Calibri"/>
                <a:cs typeface="Calibri"/>
              </a:rPr>
              <a:t>COBRA:</a:t>
            </a:r>
            <a:r>
              <a:rPr lang="en-US" kern="0" dirty="0">
                <a:latin typeface="Calibri"/>
                <a:cs typeface="Calibri"/>
              </a:rPr>
              <a:t> </a:t>
            </a:r>
            <a:r>
              <a:rPr lang="en-US" b="1" i="1" kern="0" dirty="0" err="1">
                <a:latin typeface="Calibri"/>
                <a:cs typeface="Calibri"/>
              </a:rPr>
              <a:t>CO</a:t>
            </a:r>
            <a:r>
              <a:rPr lang="en-US" kern="0" dirty="0" err="1">
                <a:latin typeface="Calibri"/>
                <a:cs typeface="Calibri"/>
              </a:rPr>
              <a:t>nstraint</a:t>
            </a:r>
            <a:r>
              <a:rPr lang="en-US" kern="0" dirty="0">
                <a:latin typeface="Calibri"/>
                <a:cs typeface="Calibri"/>
              </a:rPr>
              <a:t>-</a:t>
            </a:r>
            <a:r>
              <a:rPr lang="en-US" b="1" i="1" kern="0" dirty="0">
                <a:latin typeface="Calibri"/>
                <a:cs typeface="Calibri"/>
              </a:rPr>
              <a:t>B</a:t>
            </a:r>
            <a:r>
              <a:rPr lang="en-US" kern="0" dirty="0">
                <a:latin typeface="Calibri"/>
                <a:cs typeface="Calibri"/>
              </a:rPr>
              <a:t>ased </a:t>
            </a:r>
            <a:r>
              <a:rPr lang="en-US" b="1" i="1" kern="0" dirty="0">
                <a:latin typeface="Calibri"/>
                <a:cs typeface="Calibri"/>
              </a:rPr>
              <a:t>R</a:t>
            </a:r>
            <a:r>
              <a:rPr lang="en-US" kern="0" dirty="0">
                <a:latin typeface="Calibri"/>
                <a:cs typeface="Calibri"/>
              </a:rPr>
              <a:t>econstruction and </a:t>
            </a:r>
            <a:r>
              <a:rPr lang="en-US" b="1" i="1" kern="0" dirty="0">
                <a:latin typeface="Calibri"/>
                <a:cs typeface="Calibri"/>
              </a:rPr>
              <a:t>A</a:t>
            </a:r>
            <a:r>
              <a:rPr lang="en-US" kern="0" dirty="0">
                <a:latin typeface="Calibri"/>
                <a:cs typeface="Calibri"/>
              </a:rPr>
              <a:t>nalysis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kern="0" dirty="0" err="1">
                <a:latin typeface="Calibri"/>
                <a:cs typeface="Calibri"/>
              </a:rPr>
              <a:t>py</a:t>
            </a:r>
            <a:r>
              <a:rPr lang="en-US" b="1" kern="0" dirty="0">
                <a:latin typeface="Calibri"/>
                <a:cs typeface="Calibri"/>
              </a:rPr>
              <a:t>:</a:t>
            </a:r>
            <a:r>
              <a:rPr lang="en-US" kern="0" dirty="0">
                <a:latin typeface="Calibri"/>
                <a:cs typeface="Calibri"/>
              </a:rPr>
              <a:t> Python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kern="0" dirty="0">
                <a:latin typeface="Calibri"/>
                <a:cs typeface="Calibri"/>
              </a:rPr>
              <a:t>Python</a:t>
            </a:r>
            <a:r>
              <a:rPr lang="en-US" kern="0" dirty="0">
                <a:latin typeface="Calibri"/>
                <a:cs typeface="Calibri"/>
              </a:rPr>
              <a:t> – general-purpose programming language; emphasizes code readability with clear, easy syntax (</a:t>
            </a:r>
            <a:r>
              <a:rPr lang="en-US" kern="0" dirty="0">
                <a:latin typeface="Arial"/>
                <a:cs typeface="Arial"/>
              </a:rPr>
              <a:t> easy to learn)</a:t>
            </a:r>
            <a:r>
              <a:rPr lang="en-US" kern="0" dirty="0">
                <a:latin typeface="Calibri"/>
                <a:cs typeface="Calibri"/>
              </a:rPr>
              <a:t>,open-source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In </a:t>
            </a:r>
            <a:r>
              <a:rPr lang="en-US" b="1" kern="0" dirty="0" err="1">
                <a:latin typeface="Calibri"/>
                <a:cs typeface="Calibri"/>
              </a:rPr>
              <a:t>COBRApy</a:t>
            </a:r>
            <a:r>
              <a:rPr lang="en-US" b="1" kern="0" dirty="0">
                <a:latin typeface="Calibri"/>
                <a:cs typeface="Calibri"/>
              </a:rPr>
              <a:t> </a:t>
            </a:r>
            <a:r>
              <a:rPr lang="en-US" kern="0" dirty="0">
                <a:latin typeface="Calibri"/>
                <a:cs typeface="Calibri"/>
              </a:rPr>
              <a:t>models are defined as a set of </a:t>
            </a:r>
            <a:r>
              <a:rPr lang="en-US" b="1" kern="0" dirty="0">
                <a:latin typeface="Calibri"/>
                <a:cs typeface="Calibri"/>
              </a:rPr>
              <a:t>classes </a:t>
            </a:r>
            <a:endParaRPr lang="en-US" kern="0" dirty="0">
              <a:latin typeface="Calibri"/>
              <a:cs typeface="Calibri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kern="0" dirty="0">
                <a:latin typeface="Calibri"/>
                <a:cs typeface="Calibri"/>
              </a:rPr>
              <a:t>Classes </a:t>
            </a:r>
            <a:r>
              <a:rPr lang="en-US" kern="0" dirty="0">
                <a:latin typeface="Calibri"/>
                <a:cs typeface="Calibri"/>
              </a:rPr>
              <a:t>(object-oriented programming): extensible program-code-template for creating objects, providing initial values for state (member variables) and implementations of behavior (member functions or methods).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B0701C-3705-A68E-939B-F4FE8C40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1" y="5221956"/>
            <a:ext cx="2743199" cy="15136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BBAB39-E98E-0CFC-3833-F9F89075C15C}"/>
              </a:ext>
            </a:extLst>
          </p:cNvPr>
          <p:cNvSpPr txBox="1"/>
          <p:nvPr/>
        </p:nvSpPr>
        <p:spPr>
          <a:xfrm>
            <a:off x="3327400" y="6414478"/>
            <a:ext cx="6006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Image source: https://opencobra.github.io/cobrapy/</a:t>
            </a:r>
          </a:p>
        </p:txBody>
      </p:sp>
    </p:spTree>
    <p:extLst>
      <p:ext uri="{BB962C8B-B14F-4D97-AF65-F5344CB8AC3E}">
        <p14:creationId xmlns:p14="http://schemas.microsoft.com/office/powerpoint/2010/main" val="2122993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Entity </a:t>
            </a:r>
            <a:r>
              <a:rPr lang="de-DE" dirty="0" err="1">
                <a:latin typeface="Calibri"/>
                <a:cs typeface="Calibri"/>
              </a:rPr>
              <a:t>Relationship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Diagrams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for</a:t>
            </a:r>
            <a:r>
              <a:rPr lang="de-DE" dirty="0">
                <a:latin typeface="Calibri"/>
                <a:cs typeface="Calibri"/>
              </a:rPr>
              <a:t> Core-Classes in </a:t>
            </a:r>
            <a:r>
              <a:rPr lang="de-DE" dirty="0" err="1">
                <a:latin typeface="Calibri"/>
                <a:cs typeface="Calibri"/>
              </a:rPr>
              <a:t>COBRApy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12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7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A8B2D55F-AE21-80B3-8111-B8C2685B2FB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73" y="1048326"/>
            <a:ext cx="5380964" cy="517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157F25-F251-B0BC-22DA-E6B429628F85}"/>
              </a:ext>
            </a:extLst>
          </p:cNvPr>
          <p:cNvSpPr txBox="1">
            <a:spLocks/>
          </p:cNvSpPr>
          <p:nvPr/>
        </p:nvSpPr>
        <p:spPr bwMode="auto">
          <a:xfrm>
            <a:off x="5530505" y="1855438"/>
            <a:ext cx="6663938" cy="3859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A </a:t>
            </a:r>
            <a:r>
              <a:rPr lang="en-US" i="1" kern="0" dirty="0">
                <a:latin typeface="Calibri"/>
                <a:cs typeface="Calibri"/>
              </a:rPr>
              <a:t>Model </a:t>
            </a:r>
            <a:r>
              <a:rPr lang="en-US" kern="0" dirty="0">
                <a:latin typeface="Calibri"/>
                <a:cs typeface="Calibri"/>
              </a:rPr>
              <a:t>contains </a:t>
            </a:r>
            <a:r>
              <a:rPr lang="en-US" i="1" kern="0" dirty="0">
                <a:latin typeface="Calibri"/>
                <a:cs typeface="Calibri"/>
              </a:rPr>
              <a:t>Metabolites</a:t>
            </a:r>
            <a:r>
              <a:rPr lang="en-US" kern="0" dirty="0">
                <a:latin typeface="Calibri"/>
                <a:cs typeface="Calibri"/>
              </a:rPr>
              <a:t>, </a:t>
            </a:r>
            <a:r>
              <a:rPr lang="en-US" i="1" kern="0" dirty="0">
                <a:latin typeface="Calibri"/>
                <a:cs typeface="Calibri"/>
              </a:rPr>
              <a:t>Reactions</a:t>
            </a:r>
            <a:r>
              <a:rPr lang="en-US" kern="0" dirty="0">
                <a:latin typeface="Calibri"/>
                <a:cs typeface="Calibri"/>
              </a:rPr>
              <a:t>, and </a:t>
            </a:r>
            <a:r>
              <a:rPr lang="en-US" i="1" kern="0" dirty="0">
                <a:latin typeface="Calibri"/>
                <a:cs typeface="Calibri"/>
              </a:rPr>
              <a:t>Genes</a:t>
            </a:r>
            <a:r>
              <a:rPr lang="en-US" kern="0" dirty="0">
                <a:latin typeface="Calibri"/>
                <a:cs typeface="Calibri"/>
              </a:rPr>
              <a:t>. </a:t>
            </a:r>
          </a:p>
          <a:p>
            <a:pPr marL="285750" indent="-285750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A </a:t>
            </a:r>
            <a:r>
              <a:rPr lang="en-US" i="1" kern="0" dirty="0">
                <a:latin typeface="Calibri"/>
                <a:cs typeface="Calibri"/>
              </a:rPr>
              <a:t>Reaction</a:t>
            </a:r>
            <a:r>
              <a:rPr lang="en-US" kern="0" dirty="0">
                <a:latin typeface="Calibri"/>
                <a:cs typeface="Calibri"/>
              </a:rPr>
              <a:t> may be catalyzed by 0 or more </a:t>
            </a:r>
            <a:r>
              <a:rPr lang="en-US" i="1" kern="0" dirty="0">
                <a:latin typeface="Calibri"/>
                <a:cs typeface="Calibri"/>
              </a:rPr>
              <a:t>Genes</a:t>
            </a:r>
            <a:r>
              <a:rPr lang="en-US" kern="0" dirty="0">
                <a:latin typeface="Calibri"/>
                <a:cs typeface="Calibri"/>
              </a:rPr>
              <a:t>. </a:t>
            </a:r>
            <a:r>
              <a:rPr lang="en-US" i="1" kern="0" dirty="0">
                <a:latin typeface="Calibri"/>
                <a:cs typeface="Calibri"/>
              </a:rPr>
              <a:t>Reactions </a:t>
            </a:r>
            <a:r>
              <a:rPr lang="en-US" kern="0" dirty="0">
                <a:latin typeface="Calibri"/>
                <a:cs typeface="Calibri"/>
              </a:rPr>
              <a:t>catalyzed by 0 </a:t>
            </a:r>
            <a:r>
              <a:rPr lang="en-US" i="1" kern="0" dirty="0">
                <a:latin typeface="Calibri"/>
                <a:cs typeface="Calibri"/>
              </a:rPr>
              <a:t>Genes</a:t>
            </a:r>
            <a:r>
              <a:rPr lang="en-US" kern="0" dirty="0">
                <a:latin typeface="Calibri"/>
                <a:cs typeface="Calibri"/>
              </a:rPr>
              <a:t> are spontaneous. A </a:t>
            </a:r>
            <a:r>
              <a:rPr lang="en-US" i="1" kern="0" dirty="0">
                <a:latin typeface="Calibri"/>
                <a:cs typeface="Calibri"/>
              </a:rPr>
              <a:t>Reaction </a:t>
            </a:r>
            <a:r>
              <a:rPr lang="en-US" kern="0" dirty="0">
                <a:latin typeface="Calibri"/>
                <a:cs typeface="Calibri"/>
              </a:rPr>
              <a:t>may be catalyzed by different sets of </a:t>
            </a:r>
            <a:r>
              <a:rPr lang="en-US" i="1" kern="0" dirty="0">
                <a:latin typeface="Calibri"/>
                <a:cs typeface="Calibri"/>
              </a:rPr>
              <a:t>Genes</a:t>
            </a:r>
            <a:r>
              <a:rPr lang="en-US" kern="0" dirty="0">
                <a:latin typeface="Calibri"/>
                <a:cs typeface="Calibri"/>
              </a:rPr>
              <a:t>. </a:t>
            </a:r>
            <a:r>
              <a:rPr lang="en-US" i="1" kern="0" dirty="0">
                <a:latin typeface="Calibri"/>
                <a:cs typeface="Calibri"/>
              </a:rPr>
              <a:t>Reactions </a:t>
            </a:r>
            <a:r>
              <a:rPr lang="en-US" kern="0" dirty="0">
                <a:latin typeface="Calibri"/>
                <a:cs typeface="Calibri"/>
              </a:rPr>
              <a:t>modify 1 or more </a:t>
            </a:r>
            <a:r>
              <a:rPr lang="en-US" i="1" kern="0" dirty="0">
                <a:latin typeface="Calibri"/>
                <a:cs typeface="Calibri"/>
              </a:rPr>
              <a:t>Metabolites</a:t>
            </a:r>
            <a:r>
              <a:rPr lang="en-US" kern="0" dirty="0">
                <a:latin typeface="Calibri"/>
                <a:cs typeface="Calibri"/>
              </a:rPr>
              <a:t>. A reaction that modifies only 1 metabolite is an external boundary condition. A </a:t>
            </a:r>
            <a:r>
              <a:rPr lang="en-US" i="1" kern="0" dirty="0">
                <a:latin typeface="Calibri"/>
                <a:cs typeface="Calibri"/>
              </a:rPr>
              <a:t>Metabolite </a:t>
            </a:r>
            <a:r>
              <a:rPr lang="en-US" kern="0" dirty="0">
                <a:latin typeface="Calibri"/>
                <a:cs typeface="Calibri"/>
              </a:rPr>
              <a:t>may be modified by many different </a:t>
            </a:r>
            <a:r>
              <a:rPr lang="en-US" i="1" kern="0" dirty="0">
                <a:latin typeface="Calibri"/>
                <a:cs typeface="Calibri"/>
              </a:rPr>
              <a:t>Reactions</a:t>
            </a:r>
            <a:r>
              <a:rPr lang="en-US" kern="0" dirty="0">
                <a:latin typeface="Calibri"/>
                <a:cs typeface="Calibri"/>
              </a:rPr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7186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16B5-70FF-6CD9-DFDF-3A1309CA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How to Work with </a:t>
            </a:r>
            <a:r>
              <a:rPr lang="en-US" dirty="0" err="1">
                <a:latin typeface="Calibri"/>
                <a:cs typeface="Calibri"/>
              </a:rPr>
              <a:t>COBRApy</a:t>
            </a:r>
            <a:r>
              <a:rPr lang="en-US" dirty="0">
                <a:latin typeface="Calibri"/>
                <a:cs typeface="Calibri"/>
              </a:rPr>
              <a:t> Models?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14CCB-B647-E2E5-8099-5CCD3BA21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13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4F18B6-CE7F-30E0-43A4-0D4176EE8089}"/>
              </a:ext>
            </a:extLst>
          </p:cNvPr>
          <p:cNvSpPr/>
          <p:nvPr/>
        </p:nvSpPr>
        <p:spPr>
          <a:xfrm>
            <a:off x="558626" y="1333470"/>
            <a:ext cx="8026748" cy="25545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model.metabolites.nadh_c</a:t>
            </a:r>
            <a:r>
              <a:rPr lang="en-US" dirty="0" err="1">
                <a:solidFill>
                  <a:srgbClr val="00B050"/>
                </a:solidFill>
                <a:cs typeface="Arial" panose="020B0604020202020204" pitchFamily="34" charset="0"/>
              </a:rPr>
              <a:t>.summary</a:t>
            </a: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()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Get a summary of the entity '</a:t>
            </a:r>
            <a:r>
              <a:rPr lang="en-US" dirty="0" err="1">
                <a:sym typeface="Wingdings" panose="05000000000000000000" pitchFamily="2" charset="2"/>
              </a:rPr>
              <a:t>nadh_c</a:t>
            </a:r>
            <a:r>
              <a:rPr lang="en-US" dirty="0">
                <a:sym typeface="Wingdings" panose="05000000000000000000" pitchFamily="2" charset="2"/>
              </a:rPr>
              <a:t>' from the subclass 'metabolites' in the class 'model' by calling the method 'summary()'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solution = </a:t>
            </a:r>
            <a:r>
              <a:rPr lang="en-US" dirty="0" err="1">
                <a:solidFill>
                  <a:srgbClr val="FF0000"/>
                </a:solidFill>
              </a:rPr>
              <a:t>model.</a:t>
            </a:r>
            <a:r>
              <a:rPr lang="en-US" dirty="0" err="1">
                <a:solidFill>
                  <a:srgbClr val="00B050"/>
                </a:solidFill>
              </a:rPr>
              <a:t>optimize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Optimize (run an FBA) on the model</a:t>
            </a:r>
          </a:p>
        </p:txBody>
      </p:sp>
    </p:spTree>
    <p:extLst>
      <p:ext uri="{BB962C8B-B14F-4D97-AF65-F5344CB8AC3E}">
        <p14:creationId xmlns:p14="http://schemas.microsoft.com/office/powerpoint/2010/main" val="3518216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2375-4991-41CB-7807-0B6B153F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Model Compartments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AB1FC-33C1-C98F-A501-42F704055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14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9" name="AutoShape 2" descr="https://powerpoint.officeapps.live.com/pods/GetClipboardImage.ashx?Id=8adeabd6-9dc3-4d8f-8f20-41640a339cbc&amp;DC=PNL1&amp;pkey=b337b0d7-b4b5-49e5-8559-28a3bfdb1374&amp;wdwaccluster=PNL1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4" descr="https://powerpoint.officeapps.live.com/pods/GetClipboardImage.ashx?Id=d9d2e571-b5c4-4e23-87c9-35d384ae62c9&amp;DC=PNL1&amp;pkey=5105695c-a38f-4ad2-86d1-170a46529b8e&amp;wdwaccluster=PNL1"/>
          <p:cNvSpPr>
            <a:spLocks noChangeAspect="1" noChangeArrowheads="1"/>
          </p:cNvSpPr>
          <p:nvPr/>
        </p:nvSpPr>
        <p:spPr bwMode="auto">
          <a:xfrm>
            <a:off x="3714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042E9-2473-3922-A0F5-A5628FD9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127" y="623901"/>
            <a:ext cx="5816924" cy="336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09D1C045-09AF-E5C7-73C9-D07973E3A842}"/>
              </a:ext>
            </a:extLst>
          </p:cNvPr>
          <p:cNvSpPr txBox="1"/>
          <p:nvPr/>
        </p:nvSpPr>
        <p:spPr>
          <a:xfrm>
            <a:off x="453627" y="1490008"/>
            <a:ext cx="4660250" cy="17543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/>
              </a:rPr>
              <a:t>Compartments of E. coli Model iJO1366: </a:t>
            </a:r>
            <a:endParaRPr lang="en-US" sz="1800" b="1" dirty="0"/>
          </a:p>
          <a:p>
            <a:r>
              <a:rPr lang="en-US" sz="1800" dirty="0"/>
              <a:t>e extracellular</a:t>
            </a:r>
          </a:p>
          <a:p>
            <a:r>
              <a:rPr lang="en-US" sz="1800" dirty="0"/>
              <a:t>c cytosol</a:t>
            </a:r>
          </a:p>
          <a:p>
            <a:r>
              <a:rPr lang="en-US" sz="1800" dirty="0"/>
              <a:t>p </a:t>
            </a:r>
            <a:r>
              <a:rPr lang="en-US" sz="1800" dirty="0" err="1"/>
              <a:t>periplasma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09A04-FAE3-57E2-9751-F80948359467}"/>
              </a:ext>
            </a:extLst>
          </p:cNvPr>
          <p:cNvSpPr/>
          <p:nvPr/>
        </p:nvSpPr>
        <p:spPr>
          <a:xfrm>
            <a:off x="1313801" y="4488839"/>
            <a:ext cx="8567937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dirty="0"/>
              <a:t>Definition of exchange reactions:   </a:t>
            </a:r>
            <a:r>
              <a:rPr lang="en-US" sz="1800" dirty="0" err="1"/>
              <a:t>metab_e</a:t>
            </a:r>
            <a:r>
              <a:rPr lang="en-US" sz="1800" dirty="0"/>
              <a:t> &lt;=&gt;</a:t>
            </a:r>
          </a:p>
          <a:p>
            <a:endParaRPr lang="en-US" sz="1800" dirty="0"/>
          </a:p>
          <a:p>
            <a:r>
              <a:rPr lang="en-US" sz="1800" dirty="0"/>
              <a:t>Phosphate exchange: 	</a:t>
            </a:r>
            <a:r>
              <a:rPr lang="en-US" sz="1800" dirty="0" err="1">
                <a:solidFill>
                  <a:srgbClr val="0067A6"/>
                </a:solidFill>
              </a:rPr>
              <a:t>pi_e</a:t>
            </a:r>
            <a:r>
              <a:rPr lang="en-US" sz="1800" dirty="0"/>
              <a:t>  &lt;=&gt;</a:t>
            </a:r>
          </a:p>
          <a:p>
            <a:r>
              <a:rPr lang="en-US" sz="1800" dirty="0"/>
              <a:t>Phosphate transport via diffusion (extracellular to periplasm) </a:t>
            </a:r>
          </a:p>
          <a:p>
            <a:r>
              <a:rPr lang="en-US" sz="1800" dirty="0"/>
              <a:t>			</a:t>
            </a:r>
            <a:r>
              <a:rPr lang="en-US" sz="1800" dirty="0" err="1">
                <a:solidFill>
                  <a:srgbClr val="0067A6"/>
                </a:solidFill>
              </a:rPr>
              <a:t>pi_e</a:t>
            </a:r>
            <a:r>
              <a:rPr lang="en-US" sz="1800" dirty="0"/>
              <a:t>  &lt;=&gt; </a:t>
            </a:r>
            <a:r>
              <a:rPr lang="en-US" sz="1800" dirty="0" err="1">
                <a:solidFill>
                  <a:srgbClr val="0067A6"/>
                </a:solidFill>
              </a:rPr>
              <a:t>pi_p</a:t>
            </a:r>
            <a:r>
              <a:rPr lang="en-US" sz="1800" dirty="0"/>
              <a:t> </a:t>
            </a:r>
          </a:p>
          <a:p>
            <a:r>
              <a:rPr lang="en-US" sz="1800" dirty="0"/>
              <a:t>Phosphate transport via ABC system (uptake, periplasm) </a:t>
            </a:r>
          </a:p>
          <a:p>
            <a:r>
              <a:rPr lang="en-US" sz="1800" dirty="0"/>
              <a:t>			</a:t>
            </a:r>
            <a:r>
              <a:rPr lang="en-US" sz="1800" dirty="0" err="1"/>
              <a:t>atp_c</a:t>
            </a:r>
            <a:r>
              <a:rPr lang="en-US" sz="1800" dirty="0"/>
              <a:t> + h2o_c + </a:t>
            </a:r>
            <a:r>
              <a:rPr lang="en-US" sz="1800" dirty="0" err="1">
                <a:solidFill>
                  <a:srgbClr val="0067A6"/>
                </a:solidFill>
              </a:rPr>
              <a:t>pi_p</a:t>
            </a:r>
            <a:r>
              <a:rPr lang="en-US" sz="1800" dirty="0">
                <a:solidFill>
                  <a:srgbClr val="0067A6"/>
                </a:solidFill>
              </a:rPr>
              <a:t> </a:t>
            </a:r>
            <a:r>
              <a:rPr lang="en-US" sz="1800" dirty="0"/>
              <a:t> -&gt; </a:t>
            </a:r>
            <a:r>
              <a:rPr lang="en-US" sz="1800" dirty="0" err="1"/>
              <a:t>h_c</a:t>
            </a:r>
            <a:r>
              <a:rPr lang="en-US" sz="1800" dirty="0"/>
              <a:t> + </a:t>
            </a:r>
            <a:r>
              <a:rPr lang="en-US" sz="1800" dirty="0" err="1"/>
              <a:t>adp_c</a:t>
            </a:r>
            <a:r>
              <a:rPr lang="en-US" sz="1800" dirty="0"/>
              <a:t> + 2 </a:t>
            </a:r>
            <a:r>
              <a:rPr lang="en-US" sz="1800" dirty="0" err="1">
                <a:solidFill>
                  <a:srgbClr val="0067A6"/>
                </a:solidFill>
              </a:rPr>
              <a:t>pi_c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593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The </a:t>
            </a:r>
            <a:r>
              <a:rPr lang="de-DE" dirty="0" err="1">
                <a:latin typeface="Calibri"/>
                <a:cs typeface="Calibri"/>
              </a:rPr>
              <a:t>Biomass</a:t>
            </a:r>
            <a:r>
              <a:rPr lang="de-DE" dirty="0">
                <a:latin typeface="Calibri"/>
                <a:cs typeface="Calibri"/>
              </a:rPr>
              <a:t> Synthesis </a:t>
            </a:r>
            <a:r>
              <a:rPr lang="de-DE" dirty="0" err="1">
                <a:latin typeface="Calibri"/>
                <a:cs typeface="Calibri"/>
              </a:rPr>
              <a:t>Reaction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15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9001" y="5184194"/>
            <a:ext cx="5953835" cy="15751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kkurat Office" pitchFamily="50" charset="0"/>
              <a:cs typeface="Arial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7E4A54-5A7A-B11C-0412-D3CEBDA2B995}"/>
              </a:ext>
            </a:extLst>
          </p:cNvPr>
          <p:cNvSpPr txBox="1">
            <a:spLocks/>
          </p:cNvSpPr>
          <p:nvPr/>
        </p:nvSpPr>
        <p:spPr bwMode="auto">
          <a:xfrm>
            <a:off x="313736" y="1239977"/>
            <a:ext cx="11480168" cy="252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Reaction fluxes cannot be solved uniquely because #reactions &gt; #metabolites.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Finding the maximum value for one reaction: biomass synthesis reaction (objective function).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Each metabolite relevant for biomass is included in the biomass reaction.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Depending on the research/engineering question, alternative objective functions tested: ATP turnover, metabolite production...</a:t>
            </a:r>
            <a:endParaRPr lang="en-US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9D830B-876D-065A-A125-CB53B3C2A4A5}"/>
              </a:ext>
            </a:extLst>
          </p:cNvPr>
          <p:cNvSpPr/>
          <p:nvPr/>
        </p:nvSpPr>
        <p:spPr>
          <a:xfrm>
            <a:off x="372279" y="3921315"/>
            <a:ext cx="11476748" cy="22741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70C0"/>
                </a:solidFill>
              </a:rPr>
              <a:t>0.000223 10fthf[c] + 0.000223 2ohph[c] + 0.5137 ala-L[c] + 0.000223 </a:t>
            </a:r>
            <a:r>
              <a:rPr lang="en-US" sz="1200" dirty="0" err="1">
                <a:solidFill>
                  <a:srgbClr val="0070C0"/>
                </a:solidFill>
              </a:rPr>
              <a:t>amet</a:t>
            </a:r>
            <a:r>
              <a:rPr lang="en-US" sz="1200" dirty="0">
                <a:solidFill>
                  <a:srgbClr val="0070C0"/>
                </a:solidFill>
              </a:rPr>
              <a:t>[c] + 0.2958 </a:t>
            </a:r>
            <a:r>
              <a:rPr lang="en-US" sz="1200" dirty="0" err="1">
                <a:solidFill>
                  <a:srgbClr val="0070C0"/>
                </a:solidFill>
              </a:rPr>
              <a:t>arg</a:t>
            </a:r>
            <a:r>
              <a:rPr lang="en-US" sz="1200" dirty="0">
                <a:solidFill>
                  <a:srgbClr val="0070C0"/>
                </a:solidFill>
              </a:rPr>
              <a:t>-L[c] + 0.2411 </a:t>
            </a:r>
            <a:r>
              <a:rPr lang="en-US" sz="1200" dirty="0" err="1">
                <a:solidFill>
                  <a:srgbClr val="0070C0"/>
                </a:solidFill>
              </a:rPr>
              <a:t>asn</a:t>
            </a:r>
            <a:r>
              <a:rPr lang="en-US" sz="1200" dirty="0">
                <a:solidFill>
                  <a:srgbClr val="0070C0"/>
                </a:solidFill>
              </a:rPr>
              <a:t>-L[c] + 0.2411 asp-L[c] + 59.984 </a:t>
            </a:r>
            <a:r>
              <a:rPr lang="en-US" sz="1200" dirty="0" err="1">
                <a:solidFill>
                  <a:srgbClr val="0070C0"/>
                </a:solidFill>
              </a:rPr>
              <a:t>atp</a:t>
            </a:r>
            <a:r>
              <a:rPr lang="en-US" sz="1200" dirty="0">
                <a:solidFill>
                  <a:srgbClr val="0070C0"/>
                </a:solidFill>
              </a:rPr>
              <a:t>[c] + 0.004737 ca2[c] + 0.004737 cl[c] + 0.000576 </a:t>
            </a:r>
            <a:r>
              <a:rPr lang="en-US" sz="1200" dirty="0" err="1">
                <a:solidFill>
                  <a:srgbClr val="0070C0"/>
                </a:solidFill>
              </a:rPr>
              <a:t>coa</a:t>
            </a:r>
            <a:r>
              <a:rPr lang="en-US" sz="1200" dirty="0">
                <a:solidFill>
                  <a:srgbClr val="0070C0"/>
                </a:solidFill>
              </a:rPr>
              <a:t>[c] + 0.003158 cobalt2[c] + 0.1335 </a:t>
            </a:r>
            <a:r>
              <a:rPr lang="en-US" sz="1200" dirty="0" err="1">
                <a:solidFill>
                  <a:srgbClr val="0070C0"/>
                </a:solidFill>
              </a:rPr>
              <a:t>ctp</a:t>
            </a:r>
            <a:r>
              <a:rPr lang="en-US" sz="1200" dirty="0">
                <a:solidFill>
                  <a:srgbClr val="0070C0"/>
                </a:solidFill>
              </a:rPr>
              <a:t>[c] + 0.003158 cu2[c] + 0.09158 </a:t>
            </a:r>
            <a:r>
              <a:rPr lang="en-US" sz="1200" dirty="0" err="1">
                <a:solidFill>
                  <a:srgbClr val="0070C0"/>
                </a:solidFill>
              </a:rPr>
              <a:t>cys</a:t>
            </a:r>
            <a:r>
              <a:rPr lang="en-US" sz="1200" dirty="0">
                <a:solidFill>
                  <a:srgbClr val="0070C0"/>
                </a:solidFill>
              </a:rPr>
              <a:t>-L[c] + 0.02617 </a:t>
            </a:r>
            <a:r>
              <a:rPr lang="en-US" sz="1200" dirty="0" err="1">
                <a:solidFill>
                  <a:srgbClr val="0070C0"/>
                </a:solidFill>
              </a:rPr>
              <a:t>datp</a:t>
            </a:r>
            <a:r>
              <a:rPr lang="en-US" sz="1200" dirty="0">
                <a:solidFill>
                  <a:srgbClr val="0070C0"/>
                </a:solidFill>
              </a:rPr>
              <a:t>[c] + 0.02702 </a:t>
            </a:r>
            <a:r>
              <a:rPr lang="en-US" sz="1200" dirty="0" err="1">
                <a:solidFill>
                  <a:srgbClr val="0070C0"/>
                </a:solidFill>
              </a:rPr>
              <a:t>dctp</a:t>
            </a:r>
            <a:r>
              <a:rPr lang="en-US" sz="1200" dirty="0">
                <a:solidFill>
                  <a:srgbClr val="0070C0"/>
                </a:solidFill>
              </a:rPr>
              <a:t>[c] + 0.02702 </a:t>
            </a:r>
            <a:r>
              <a:rPr lang="en-US" sz="1200" dirty="0" err="1">
                <a:solidFill>
                  <a:srgbClr val="0070C0"/>
                </a:solidFill>
              </a:rPr>
              <a:t>dgtp</a:t>
            </a:r>
            <a:r>
              <a:rPr lang="en-US" sz="1200" dirty="0">
                <a:solidFill>
                  <a:srgbClr val="0070C0"/>
                </a:solidFill>
              </a:rPr>
              <a:t>[c] + 0.02617 </a:t>
            </a:r>
            <a:r>
              <a:rPr lang="en-US" sz="1200" dirty="0" err="1">
                <a:solidFill>
                  <a:srgbClr val="0070C0"/>
                </a:solidFill>
              </a:rPr>
              <a:t>dttp</a:t>
            </a:r>
            <a:r>
              <a:rPr lang="en-US" sz="1200" dirty="0">
                <a:solidFill>
                  <a:srgbClr val="0070C0"/>
                </a:solidFill>
              </a:rPr>
              <a:t>[c] + 0.000223 fad[c] + 0.007106 fe2[c] + 0.007106 fe3[c] + 0.2632 </a:t>
            </a:r>
            <a:r>
              <a:rPr lang="en-US" sz="1200" dirty="0" err="1">
                <a:solidFill>
                  <a:srgbClr val="0070C0"/>
                </a:solidFill>
              </a:rPr>
              <a:t>gln</a:t>
            </a:r>
            <a:r>
              <a:rPr lang="en-US" sz="1200" dirty="0">
                <a:solidFill>
                  <a:srgbClr val="0070C0"/>
                </a:solidFill>
              </a:rPr>
              <a:t>-L[c] + 0.2632 </a:t>
            </a:r>
            <a:r>
              <a:rPr lang="en-US" sz="1200" dirty="0" err="1">
                <a:solidFill>
                  <a:srgbClr val="0070C0"/>
                </a:solidFill>
              </a:rPr>
              <a:t>glu</a:t>
            </a:r>
            <a:r>
              <a:rPr lang="en-US" sz="1200" dirty="0">
                <a:solidFill>
                  <a:srgbClr val="0070C0"/>
                </a:solidFill>
              </a:rPr>
              <a:t>-L[c] + 0.6126 </a:t>
            </a:r>
            <a:r>
              <a:rPr lang="en-US" sz="1200" dirty="0" err="1">
                <a:solidFill>
                  <a:srgbClr val="0070C0"/>
                </a:solidFill>
              </a:rPr>
              <a:t>gly</a:t>
            </a:r>
            <a:r>
              <a:rPr lang="en-US" sz="1200" dirty="0">
                <a:solidFill>
                  <a:srgbClr val="0070C0"/>
                </a:solidFill>
              </a:rPr>
              <a:t>[c] + 0.2151 </a:t>
            </a:r>
            <a:r>
              <a:rPr lang="en-US" sz="1200" dirty="0" err="1">
                <a:solidFill>
                  <a:srgbClr val="0070C0"/>
                </a:solidFill>
              </a:rPr>
              <a:t>gtp</a:t>
            </a:r>
            <a:r>
              <a:rPr lang="en-US" sz="1200" dirty="0">
                <a:solidFill>
                  <a:srgbClr val="0070C0"/>
                </a:solidFill>
              </a:rPr>
              <a:t>[c] + 54.462 h2o[c] + 0.09474 his-L[c] + 0.2905 </a:t>
            </a:r>
            <a:r>
              <a:rPr lang="en-US" sz="1200" dirty="0" err="1">
                <a:solidFill>
                  <a:srgbClr val="0070C0"/>
                </a:solidFill>
              </a:rPr>
              <a:t>ile</a:t>
            </a:r>
            <a:r>
              <a:rPr lang="en-US" sz="1200" dirty="0">
                <a:solidFill>
                  <a:srgbClr val="0070C0"/>
                </a:solidFill>
              </a:rPr>
              <a:t>-L[c] + 0.1776 k[c] + 0.01945 kdo2lipid4[e] + 0.4505 leu-L[c] + 0.3432 </a:t>
            </a:r>
            <a:r>
              <a:rPr lang="en-US" sz="1200" dirty="0" err="1">
                <a:solidFill>
                  <a:srgbClr val="0070C0"/>
                </a:solidFill>
              </a:rPr>
              <a:t>lys</a:t>
            </a:r>
            <a:r>
              <a:rPr lang="en-US" sz="1200" dirty="0">
                <a:solidFill>
                  <a:srgbClr val="0070C0"/>
                </a:solidFill>
              </a:rPr>
              <a:t>-L[c] + 0.1537 met-L[c] + 0.007895 mg2[c] + 0.000223 </a:t>
            </a:r>
            <a:r>
              <a:rPr lang="en-US" sz="1200" dirty="0" err="1">
                <a:solidFill>
                  <a:srgbClr val="0070C0"/>
                </a:solidFill>
              </a:rPr>
              <a:t>mlthf</a:t>
            </a:r>
            <a:r>
              <a:rPr lang="en-US" sz="1200" dirty="0">
                <a:solidFill>
                  <a:srgbClr val="0070C0"/>
                </a:solidFill>
              </a:rPr>
              <a:t>[c] + 0.003158 mn2[c] + 0.003158 </a:t>
            </a:r>
            <a:r>
              <a:rPr lang="en-US" sz="1200" dirty="0" err="1">
                <a:solidFill>
                  <a:srgbClr val="0070C0"/>
                </a:solidFill>
              </a:rPr>
              <a:t>mobd</a:t>
            </a:r>
            <a:r>
              <a:rPr lang="en-US" sz="1200" dirty="0">
                <a:solidFill>
                  <a:srgbClr val="0070C0"/>
                </a:solidFill>
              </a:rPr>
              <a:t>[c] + 0.01389 murein5px4p[p] + 0.001831 </a:t>
            </a:r>
            <a:r>
              <a:rPr lang="en-US" sz="1200" dirty="0" err="1">
                <a:solidFill>
                  <a:srgbClr val="0070C0"/>
                </a:solidFill>
              </a:rPr>
              <a:t>nad</a:t>
            </a:r>
            <a:r>
              <a:rPr lang="en-US" sz="1200" dirty="0">
                <a:solidFill>
                  <a:srgbClr val="0070C0"/>
                </a:solidFill>
              </a:rPr>
              <a:t>[c] + 0.000447 </a:t>
            </a:r>
            <a:r>
              <a:rPr lang="en-US" sz="1200" dirty="0" err="1">
                <a:solidFill>
                  <a:srgbClr val="0070C0"/>
                </a:solidFill>
              </a:rPr>
              <a:t>nadp</a:t>
            </a:r>
            <a:r>
              <a:rPr lang="en-US" sz="1200" dirty="0">
                <a:solidFill>
                  <a:srgbClr val="0070C0"/>
                </a:solidFill>
              </a:rPr>
              <a:t>[c] + 0.011843 nh4[c] + 0.02233 pe160[c] + 0.04148 pe160[p] + 0.02632 pe161[c] + 0.04889 pe161[p] + 0.1759 </a:t>
            </a:r>
            <a:r>
              <a:rPr lang="en-US" sz="1200" dirty="0" err="1">
                <a:solidFill>
                  <a:srgbClr val="0070C0"/>
                </a:solidFill>
              </a:rPr>
              <a:t>phe</a:t>
            </a:r>
            <a:r>
              <a:rPr lang="en-US" sz="1200" dirty="0">
                <a:solidFill>
                  <a:srgbClr val="0070C0"/>
                </a:solidFill>
              </a:rPr>
              <a:t>-L[c] + 0.000223 </a:t>
            </a:r>
            <a:r>
              <a:rPr lang="en-US" sz="1200" dirty="0" err="1">
                <a:solidFill>
                  <a:srgbClr val="0070C0"/>
                </a:solidFill>
              </a:rPr>
              <a:t>pheme</a:t>
            </a:r>
            <a:r>
              <a:rPr lang="en-US" sz="1200" dirty="0">
                <a:solidFill>
                  <a:srgbClr val="0070C0"/>
                </a:solidFill>
              </a:rPr>
              <a:t>[c] + 0.2211 pro-L[c] + 0.000223 pydx5p[c] + 0.000223 </a:t>
            </a:r>
            <a:r>
              <a:rPr lang="en-US" sz="1200" dirty="0" err="1">
                <a:solidFill>
                  <a:srgbClr val="0070C0"/>
                </a:solidFill>
              </a:rPr>
              <a:t>ribflv</a:t>
            </a:r>
            <a:r>
              <a:rPr lang="en-US" sz="1200" dirty="0">
                <a:solidFill>
                  <a:srgbClr val="0070C0"/>
                </a:solidFill>
              </a:rPr>
              <a:t>[c] + 0.2158 ser-L[c] + 0.000223 </a:t>
            </a:r>
            <a:r>
              <a:rPr lang="en-US" sz="1200" dirty="0" err="1">
                <a:solidFill>
                  <a:srgbClr val="0070C0"/>
                </a:solidFill>
              </a:rPr>
              <a:t>sheme</a:t>
            </a:r>
            <a:r>
              <a:rPr lang="en-US" sz="1200" dirty="0">
                <a:solidFill>
                  <a:srgbClr val="0070C0"/>
                </a:solidFill>
              </a:rPr>
              <a:t>[c] + 0.003948 so4[c] + 0.000223 </a:t>
            </a:r>
            <a:r>
              <a:rPr lang="en-US" sz="1200" dirty="0" err="1">
                <a:solidFill>
                  <a:srgbClr val="0070C0"/>
                </a:solidFill>
              </a:rPr>
              <a:t>thf</a:t>
            </a:r>
            <a:r>
              <a:rPr lang="en-US" sz="1200" dirty="0">
                <a:solidFill>
                  <a:srgbClr val="0070C0"/>
                </a:solidFill>
              </a:rPr>
              <a:t>[c] + 0.000223 </a:t>
            </a:r>
            <a:r>
              <a:rPr lang="en-US" sz="1200" dirty="0" err="1">
                <a:solidFill>
                  <a:srgbClr val="0070C0"/>
                </a:solidFill>
              </a:rPr>
              <a:t>thmpp</a:t>
            </a:r>
            <a:r>
              <a:rPr lang="en-US" sz="1200" dirty="0">
                <a:solidFill>
                  <a:srgbClr val="0070C0"/>
                </a:solidFill>
              </a:rPr>
              <a:t>[c] + 0.2537 </a:t>
            </a:r>
            <a:r>
              <a:rPr lang="en-US" sz="1200" dirty="0" err="1">
                <a:solidFill>
                  <a:srgbClr val="0070C0"/>
                </a:solidFill>
              </a:rPr>
              <a:t>thr</a:t>
            </a:r>
            <a:r>
              <a:rPr lang="en-US" sz="1200" dirty="0">
                <a:solidFill>
                  <a:srgbClr val="0070C0"/>
                </a:solidFill>
              </a:rPr>
              <a:t>-L[c] + 0.05684 </a:t>
            </a:r>
            <a:r>
              <a:rPr lang="en-US" sz="1200" dirty="0" err="1">
                <a:solidFill>
                  <a:srgbClr val="0070C0"/>
                </a:solidFill>
              </a:rPr>
              <a:t>trp</a:t>
            </a:r>
            <a:r>
              <a:rPr lang="en-US" sz="1200" dirty="0">
                <a:solidFill>
                  <a:srgbClr val="0070C0"/>
                </a:solidFill>
              </a:rPr>
              <a:t>-L[c] + 0.1379 </a:t>
            </a:r>
            <a:r>
              <a:rPr lang="en-US" sz="1200" dirty="0" err="1">
                <a:solidFill>
                  <a:srgbClr val="0070C0"/>
                </a:solidFill>
              </a:rPr>
              <a:t>tyr</a:t>
            </a:r>
            <a:r>
              <a:rPr lang="en-US" sz="1200" dirty="0">
                <a:solidFill>
                  <a:srgbClr val="0070C0"/>
                </a:solidFill>
              </a:rPr>
              <a:t>-L[c] + 5.5e-005 </a:t>
            </a:r>
            <a:r>
              <a:rPr lang="en-US" sz="1200" dirty="0" err="1">
                <a:solidFill>
                  <a:srgbClr val="0070C0"/>
                </a:solidFill>
              </a:rPr>
              <a:t>udcpdp</a:t>
            </a:r>
            <a:r>
              <a:rPr lang="en-US" sz="1200" dirty="0">
                <a:solidFill>
                  <a:srgbClr val="0070C0"/>
                </a:solidFill>
              </a:rPr>
              <a:t>[c] + 0.1441 </a:t>
            </a:r>
            <a:r>
              <a:rPr lang="en-US" sz="1200" dirty="0" err="1">
                <a:solidFill>
                  <a:srgbClr val="0070C0"/>
                </a:solidFill>
              </a:rPr>
              <a:t>utp</a:t>
            </a:r>
            <a:r>
              <a:rPr lang="en-US" sz="1200" dirty="0">
                <a:solidFill>
                  <a:srgbClr val="0070C0"/>
                </a:solidFill>
              </a:rPr>
              <a:t>[c] + 0.4232 </a:t>
            </a:r>
            <a:r>
              <a:rPr lang="en-US" sz="1200" dirty="0" err="1">
                <a:solidFill>
                  <a:srgbClr val="0070C0"/>
                </a:solidFill>
              </a:rPr>
              <a:t>val</a:t>
            </a:r>
            <a:r>
              <a:rPr lang="en-US" sz="1200" dirty="0">
                <a:solidFill>
                  <a:srgbClr val="0070C0"/>
                </a:solidFill>
              </a:rPr>
              <a:t>-L[c] + 0.003158 zn2[c]  </a:t>
            </a:r>
            <a:r>
              <a:rPr lang="en-US" sz="12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rgbClr val="0070C0"/>
                </a:solidFill>
              </a:rPr>
              <a:t> 59.81 </a:t>
            </a:r>
            <a:r>
              <a:rPr lang="en-US" sz="1200" dirty="0" err="1">
                <a:solidFill>
                  <a:srgbClr val="0070C0"/>
                </a:solidFill>
              </a:rPr>
              <a:t>adp</a:t>
            </a:r>
            <a:r>
              <a:rPr lang="en-US" sz="1200" dirty="0">
                <a:solidFill>
                  <a:srgbClr val="0070C0"/>
                </a:solidFill>
              </a:rPr>
              <a:t>[c] + 59.81 h[c] + 59.806 pi[c] + 0.7739 </a:t>
            </a:r>
            <a:r>
              <a:rPr lang="en-US" sz="1200" dirty="0" err="1">
                <a:solidFill>
                  <a:srgbClr val="0070C0"/>
                </a:solidFill>
              </a:rPr>
              <a:t>ppi</a:t>
            </a:r>
            <a:r>
              <a:rPr lang="en-US" sz="1200" dirty="0">
                <a:solidFill>
                  <a:srgbClr val="0070C0"/>
                </a:solidFill>
              </a:rPr>
              <a:t>[c] </a:t>
            </a:r>
          </a:p>
        </p:txBody>
      </p:sp>
    </p:spTree>
    <p:extLst>
      <p:ext uri="{BB962C8B-B14F-4D97-AF65-F5344CB8AC3E}">
        <p14:creationId xmlns:p14="http://schemas.microsoft.com/office/powerpoint/2010/main" val="61784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16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08B12-6DC2-4550-B36E-29AFC13E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132396"/>
            <a:ext cx="10965084" cy="807885"/>
          </a:xfrm>
        </p:spPr>
        <p:txBody>
          <a:bodyPr/>
          <a:lstStyle/>
          <a:p>
            <a:r>
              <a:rPr lang="de-DE" dirty="0"/>
              <a:t>Promoter Activity Prediction with Random Forest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382D4D69-6593-7EF1-BCF5-96A702B82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93" y="1708321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Genome-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scale</a:t>
            </a: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models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A25E5EDC-1C45-AEF3-7C73-BF6EF0124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547" y="2115306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 err="1">
                <a:latin typeface="Verdana"/>
                <a:ea typeface="Verdana"/>
              </a:rPr>
              <a:t>Introduction</a:t>
            </a:r>
            <a:endParaRPr lang="en-US" altLang="de-DE" dirty="0" err="1">
              <a:latin typeface="Verdana" panose="020B0604030504040204" pitchFamily="34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4C205063-11CA-AEB1-D907-75A112DB3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93" y="3573366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Hands on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tutorial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3DEE3392-1264-5590-006A-1E5BEDAF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3980351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>
                <a:latin typeface="Verdana" panose="020B0604030504040204" pitchFamily="34" charset="0"/>
              </a:rPr>
              <a:t>FBA </a:t>
            </a:r>
            <a:r>
              <a:rPr lang="de-DE" altLang="de-DE" dirty="0" err="1">
                <a:latin typeface="Verdana" panose="020B0604030504040204" pitchFamily="34" charset="0"/>
              </a:rPr>
              <a:t>with</a:t>
            </a:r>
            <a:r>
              <a:rPr lang="de-DE" altLang="de-DE" dirty="0"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latin typeface="Verdana" panose="020B0604030504040204" pitchFamily="34" charset="0"/>
              </a:rPr>
              <a:t>Jupyter</a:t>
            </a:r>
            <a:r>
              <a:rPr lang="de-DE" altLang="de-DE" dirty="0">
                <a:latin typeface="Verdana" panose="020B0604030504040204" pitchFamily="34" charset="0"/>
              </a:rPr>
              <a:t> Notebooks</a:t>
            </a:r>
            <a:endParaRPr lang="en-US" altLang="de-DE" dirty="0">
              <a:solidFill>
                <a:srgbClr val="0067A6"/>
              </a:solidFill>
              <a:latin typeface="Verdana" panose="020B0604030504040204" pitchFamily="34" charset="0"/>
            </a:endParaRPr>
          </a:p>
        </p:txBody>
      </p:sp>
      <p:sp>
        <p:nvSpPr>
          <p:cNvPr id="27" name="Rechteck 1">
            <a:extLst>
              <a:ext uri="{FF2B5EF4-FFF2-40B4-BE49-F238E27FC236}">
                <a16:creationId xmlns:a16="http://schemas.microsoft.com/office/drawing/2014/main" id="{E5229377-17D4-9652-D103-9F7DB0232B5F}"/>
              </a:ext>
            </a:extLst>
          </p:cNvPr>
          <p:cNvSpPr/>
          <p:nvPr/>
        </p:nvSpPr>
        <p:spPr bwMode="auto">
          <a:xfrm>
            <a:off x="645952" y="1163036"/>
            <a:ext cx="8179266" cy="232375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4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68B0-615B-0123-250D-86B57222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Authors and License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914C-A90F-7FE4-42D4-1FC3727F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0075"/>
            <a:ext cx="10961915" cy="1635579"/>
          </a:xfrm>
        </p:spPr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BioLabSim.nrw</a:t>
            </a:r>
            <a:r>
              <a:rPr lang="en-US" dirty="0">
                <a:latin typeface="Calibri"/>
                <a:cs typeface="Calibri"/>
              </a:rPr>
              <a:t> members at:</a:t>
            </a:r>
            <a:endParaRPr lang="en-US" dirty="0"/>
          </a:p>
          <a:p>
            <a:r>
              <a:rPr lang="en-US" dirty="0">
                <a:latin typeface="Calibri"/>
                <a:cs typeface="Calibri"/>
                <a:hlinkClick r:id="rId2"/>
              </a:rPr>
              <a:t>https://git.rwth-aachen.de/ulf.liebal/biolabsim/-/blob/master/AUTHORS.md</a:t>
            </a:r>
            <a:endParaRPr lang="en-US" dirty="0"/>
          </a:p>
          <a:p>
            <a:r>
              <a:rPr lang="en-US" dirty="0">
                <a:latin typeface="Calibri"/>
                <a:cs typeface="Calibri"/>
              </a:rPr>
              <a:t>Main authors: Dr. Ulf Liebal, Prof. Dr. Lars Blank</a:t>
            </a:r>
          </a:p>
          <a:p>
            <a:r>
              <a:rPr lang="en-US" dirty="0">
                <a:latin typeface="Calibri"/>
                <a:cs typeface="Calibri"/>
              </a:rPr>
              <a:t>The construction of slides was supported by Dr. Birgitta Ebert.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66D86-91F4-0D6C-0DD5-FEDD4A7BC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17</a:t>
            </a:fld>
            <a:endParaRPr lang="de-DE" dirty="0">
              <a:solidFill>
                <a:srgbClr val="D3D9DD"/>
              </a:solidFill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37B7B985-1BC9-8694-B83F-FCFFBA109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457" y="5728839"/>
            <a:ext cx="2743199" cy="9665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D0EA3E-E8C5-4A72-CA85-B1F20E4E11CE}"/>
              </a:ext>
            </a:extLst>
          </p:cNvPr>
          <p:cNvSpPr txBox="1">
            <a:spLocks/>
          </p:cNvSpPr>
          <p:nvPr/>
        </p:nvSpPr>
        <p:spPr bwMode="auto">
          <a:xfrm>
            <a:off x="609600" y="4017631"/>
            <a:ext cx="10961915" cy="163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r>
              <a:rPr lang="en-US" kern="0" dirty="0">
                <a:latin typeface="Calibri"/>
                <a:cs typeface="Calibri"/>
              </a:rPr>
              <a:t>All material in this lecture is free to use, adapt and distribute according to CC BY 4.0 citing:</a:t>
            </a:r>
            <a:endParaRPr lang="en-US" dirty="0"/>
          </a:p>
          <a:p>
            <a:r>
              <a:rPr lang="en-US" kern="0" dirty="0">
                <a:latin typeface="Calibri"/>
                <a:cs typeface="Calibri"/>
              </a:rPr>
              <a:t>Ulf Liebal, </a:t>
            </a:r>
            <a:r>
              <a:rPr lang="en-US" kern="0" dirty="0" err="1">
                <a:latin typeface="Calibri"/>
                <a:cs typeface="Calibri"/>
              </a:rPr>
              <a:t>BioLabSim.nrw</a:t>
            </a:r>
            <a:r>
              <a:rPr lang="en-US" kern="0" dirty="0">
                <a:latin typeface="Calibri"/>
                <a:cs typeface="Calibri"/>
              </a:rPr>
              <a:t> consortium, </a:t>
            </a:r>
            <a:r>
              <a:rPr lang="en-US" kern="0" dirty="0" err="1">
                <a:latin typeface="Calibri"/>
                <a:cs typeface="Calibri"/>
              </a:rPr>
              <a:t>GenScaleSim</a:t>
            </a:r>
            <a:r>
              <a:rPr lang="en-US" kern="0" dirty="0">
                <a:latin typeface="Calibri"/>
                <a:cs typeface="Calibri"/>
              </a:rPr>
              <a:t> Lecture, 2023, https://git.rwth-aachen.de/ulf.liebal/biolabsim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00712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2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3C36F5C9-B463-AFE4-66D8-DEAB830E3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59" y="1708321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Genome-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scale</a:t>
            </a: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models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3F9D541-CC3F-7D44-15C9-8E4FA2B6C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2115306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 err="1">
                <a:latin typeface="Verdana"/>
                <a:ea typeface="Verdana"/>
              </a:rPr>
              <a:t>Introduction</a:t>
            </a:r>
            <a:endParaRPr lang="de-DE" altLang="de-DE" dirty="0" err="1">
              <a:latin typeface="Verdana" panose="020B0604030504040204" pitchFamily="34" charset="0"/>
              <a:ea typeface="Verdana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67850281-861E-B004-14A4-7C574F872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59" y="3573366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Hands on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tutorial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4C40AA1-917E-C994-413F-AB5F57FFF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3980351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>
                <a:latin typeface="Verdana" panose="020B0604030504040204" pitchFamily="34" charset="0"/>
              </a:rPr>
              <a:t>FBA </a:t>
            </a:r>
            <a:r>
              <a:rPr lang="de-DE" altLang="de-DE" dirty="0" err="1">
                <a:latin typeface="Verdana" panose="020B0604030504040204" pitchFamily="34" charset="0"/>
              </a:rPr>
              <a:t>with</a:t>
            </a:r>
            <a:r>
              <a:rPr lang="de-DE" altLang="de-DE" dirty="0"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latin typeface="Verdana" panose="020B0604030504040204" pitchFamily="34" charset="0"/>
              </a:rPr>
              <a:t>Jupyter</a:t>
            </a:r>
            <a:r>
              <a:rPr lang="de-DE" altLang="de-DE" dirty="0">
                <a:latin typeface="Verdana" panose="020B0604030504040204" pitchFamily="34" charset="0"/>
              </a:rPr>
              <a:t> Notebooks</a:t>
            </a:r>
            <a:endParaRPr lang="en-US" altLang="de-DE" dirty="0">
              <a:solidFill>
                <a:srgbClr val="0067A6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20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Teaching </a:t>
            </a:r>
            <a:r>
              <a:rPr lang="de-DE" dirty="0" err="1">
                <a:latin typeface="Calibri"/>
                <a:cs typeface="Calibri"/>
              </a:rPr>
              <a:t>Objectives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3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C6D4481-8A0E-ADAD-0728-AB8E8E479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11582400" cy="52387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Calculation of molar- and rate-based yields.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Evaluation of realistic yields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tradeoff between product yield and growth rate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Analysis of the stoichiometric matrix in genome scale models.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Extracting dimension of metabolites and reactions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libri"/>
                <a:cs typeface="Calibri"/>
              </a:rPr>
              <a:t>Knowledge of composition of exchange reactions</a:t>
            </a:r>
          </a:p>
        </p:txBody>
      </p:sp>
    </p:spTree>
    <p:extLst>
      <p:ext uri="{BB962C8B-B14F-4D97-AF65-F5344CB8AC3E}">
        <p14:creationId xmlns:p14="http://schemas.microsoft.com/office/powerpoint/2010/main" val="279265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CC69-AB6A-381C-D567-E6C2A1AE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Modeling and Simulation in Biotechnology?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8569570" cy="1200329"/>
          </a:xfrm>
        </p:spPr>
        <p:txBody>
          <a:bodyPr>
            <a:spAutoFit/>
          </a:bodyPr>
          <a:lstStyle/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dirty="0">
                <a:latin typeface="Arial"/>
                <a:cs typeface="Arial"/>
              </a:rPr>
              <a:t>High </a:t>
            </a:r>
            <a:r>
              <a:rPr lang="de-DE" dirty="0" err="1">
                <a:latin typeface="Arial"/>
                <a:cs typeface="Arial"/>
              </a:rPr>
              <a:t>throughput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sequencing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is</a:t>
            </a:r>
            <a:r>
              <a:rPr lang="de-DE" dirty="0">
                <a:latin typeface="Arial"/>
                <a:cs typeface="Arial"/>
              </a:rPr>
              <a:t> rapid and </a:t>
            </a:r>
            <a:r>
              <a:rPr lang="de-DE" dirty="0" err="1">
                <a:latin typeface="Arial"/>
                <a:cs typeface="Arial"/>
              </a:rPr>
              <a:t>cheap</a:t>
            </a:r>
            <a:r>
              <a:rPr lang="de-DE" dirty="0">
                <a:latin typeface="Arial"/>
                <a:cs typeface="Arial"/>
              </a:rPr>
              <a:t>.</a:t>
            </a:r>
          </a:p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dirty="0">
                <a:latin typeface="Arial"/>
                <a:cs typeface="Arial"/>
              </a:rPr>
              <a:t>Genome </a:t>
            </a:r>
            <a:r>
              <a:rPr lang="de-DE" dirty="0" err="1">
                <a:latin typeface="Arial"/>
                <a:cs typeface="Arial"/>
              </a:rPr>
              <a:t>sequencing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catalogues</a:t>
            </a:r>
            <a:r>
              <a:rPr lang="de-DE" dirty="0">
                <a:latin typeface="Arial"/>
                <a:cs typeface="Arial"/>
              </a:rPr>
              <a:t> a large </a:t>
            </a:r>
            <a:r>
              <a:rPr lang="de-DE" dirty="0" err="1">
                <a:latin typeface="Arial"/>
                <a:cs typeface="Arial"/>
              </a:rPr>
              <a:t>part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the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enzymatic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composition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microorganisms</a:t>
            </a:r>
            <a:r>
              <a:rPr lang="de-DE" dirty="0">
                <a:latin typeface="Arial"/>
                <a:cs typeface="Arial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16A6E-98A7-B920-034F-10B0629A1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4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435CE1-3B39-5BD5-AFE1-BBBBF42E0AD7}"/>
              </a:ext>
            </a:extLst>
          </p:cNvPr>
          <p:cNvSpPr txBox="1">
            <a:spLocks/>
          </p:cNvSpPr>
          <p:nvPr/>
        </p:nvSpPr>
        <p:spPr bwMode="auto">
          <a:xfrm>
            <a:off x="1465385" y="2735628"/>
            <a:ext cx="385103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de-DE" kern="0" dirty="0">
                <a:latin typeface="Arial"/>
                <a:cs typeface="Arial"/>
              </a:rPr>
              <a:t>New </a:t>
            </a:r>
            <a:r>
              <a:rPr lang="de-DE" kern="0" dirty="0" err="1">
                <a:latin typeface="Arial"/>
                <a:cs typeface="Arial"/>
              </a:rPr>
              <a:t>metabolic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capacities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are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engineered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by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manipulating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the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enzymatic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composition</a:t>
            </a:r>
            <a:r>
              <a:rPr lang="de-DE" kern="0" dirty="0">
                <a:latin typeface="Arial"/>
                <a:cs typeface="Arial"/>
              </a:rPr>
              <a:t>.</a:t>
            </a:r>
            <a:endParaRPr lang="en-US" dirty="0"/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C585EC6-2E42-4AA4-640D-6D59AE514FA4}"/>
              </a:ext>
            </a:extLst>
          </p:cNvPr>
          <p:cNvSpPr txBox="1"/>
          <p:nvPr/>
        </p:nvSpPr>
        <p:spPr>
          <a:xfrm>
            <a:off x="8288744" y="2776189"/>
            <a:ext cx="3450562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de-DE" sz="2400" dirty="0">
                <a:latin typeface="Arial"/>
                <a:cs typeface="Arial"/>
              </a:rPr>
              <a:t>Experiments </a:t>
            </a:r>
            <a:r>
              <a:rPr lang="de-DE" sz="2400" dirty="0" err="1">
                <a:latin typeface="Arial"/>
                <a:cs typeface="Arial"/>
              </a:rPr>
              <a:t>are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overall</a:t>
            </a:r>
            <a:r>
              <a:rPr lang="de-DE" sz="2400" dirty="0">
                <a:latin typeface="Arial"/>
                <a:cs typeface="Arial"/>
              </a:rPr>
              <a:t> time </a:t>
            </a:r>
            <a:r>
              <a:rPr lang="de-DE" sz="2400" dirty="0" err="1">
                <a:latin typeface="Arial"/>
                <a:cs typeface="Arial"/>
              </a:rPr>
              <a:t>consuming</a:t>
            </a:r>
            <a:r>
              <a:rPr lang="de-DE" sz="2400" dirty="0">
                <a:latin typeface="Arial"/>
                <a:cs typeface="Arial"/>
              </a:rPr>
              <a:t> and expensive and naive </a:t>
            </a:r>
            <a:r>
              <a:rPr lang="de-DE" sz="2400" dirty="0" err="1">
                <a:latin typeface="Arial"/>
                <a:cs typeface="Arial"/>
              </a:rPr>
              <a:t>functions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expectations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can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be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misleading</a:t>
            </a:r>
            <a:r>
              <a:rPr lang="de-DE" sz="2400" dirty="0">
                <a:latin typeface="Arial"/>
                <a:cs typeface="Arial"/>
              </a:rPr>
              <a:t>. </a:t>
            </a:r>
            <a:endParaRPr lang="en-US" sz="2400" dirty="0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8DC231C7-0236-BE66-A427-87D1619DAB84}"/>
              </a:ext>
            </a:extLst>
          </p:cNvPr>
          <p:cNvSpPr txBox="1"/>
          <p:nvPr/>
        </p:nvSpPr>
        <p:spPr>
          <a:xfrm>
            <a:off x="2272846" y="4951665"/>
            <a:ext cx="969603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de-DE" sz="2400" dirty="0">
                <a:latin typeface="Arial"/>
                <a:cs typeface="Arial"/>
              </a:rPr>
              <a:t>Computer </a:t>
            </a:r>
            <a:r>
              <a:rPr lang="de-DE" sz="2400" dirty="0" err="1">
                <a:latin typeface="Arial"/>
                <a:cs typeface="Arial"/>
              </a:rPr>
              <a:t>based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simulation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of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metabolism</a:t>
            </a:r>
            <a:r>
              <a:rPr lang="de-DE" sz="2400" dirty="0">
                <a:latin typeface="Arial"/>
                <a:cs typeface="Arial"/>
              </a:rPr>
              <a:t>: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2400" dirty="0" err="1">
                <a:latin typeface="Arial"/>
                <a:cs typeface="Arial"/>
              </a:rPr>
              <a:t>Identification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of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genetic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modifications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for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efficient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target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substance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production</a:t>
            </a:r>
            <a:r>
              <a:rPr lang="de-DE" sz="2400" dirty="0">
                <a:latin typeface="Arial"/>
                <a:cs typeface="Arial"/>
              </a:rPr>
              <a:t>.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2400" dirty="0">
                <a:latin typeface="Arial"/>
                <a:cs typeface="Arial"/>
              </a:rPr>
              <a:t>Rapid and </a:t>
            </a:r>
            <a:r>
              <a:rPr lang="de-DE" sz="2400" dirty="0" err="1">
                <a:latin typeface="Arial"/>
                <a:cs typeface="Arial"/>
              </a:rPr>
              <a:t>cheap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hypothesis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cycles</a:t>
            </a:r>
            <a:r>
              <a:rPr lang="de-DE" sz="2400" dirty="0">
                <a:latin typeface="Arial"/>
                <a:cs typeface="Arial"/>
              </a:rPr>
              <a:t>.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2400" dirty="0" err="1">
                <a:latin typeface="Arial"/>
                <a:cs typeface="Arial"/>
              </a:rPr>
              <a:t>Highly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reproducible</a:t>
            </a:r>
            <a:r>
              <a:rPr lang="de-DE" sz="2400" dirty="0">
                <a:latin typeface="Arial"/>
                <a:cs typeface="Arial"/>
              </a:rPr>
              <a:t> and </a:t>
            </a:r>
            <a:r>
              <a:rPr lang="de-DE" sz="2400" dirty="0" err="1">
                <a:latin typeface="Arial"/>
                <a:cs typeface="Arial"/>
              </a:rPr>
              <a:t>automatable</a:t>
            </a:r>
            <a:r>
              <a:rPr lang="de-DE" sz="2400" dirty="0">
                <a:latin typeface="Arial"/>
                <a:cs typeface="Arial"/>
              </a:rPr>
              <a:t>.</a:t>
            </a:r>
            <a:endParaRPr lang="de-DE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AD9858-17B8-9818-8349-6B5CB7C4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1" y="4955130"/>
            <a:ext cx="1569632" cy="1864796"/>
          </a:xfrm>
          <a:prstGeom prst="rect">
            <a:avLst/>
          </a:prstGeom>
        </p:spPr>
      </p:pic>
      <p:pic>
        <p:nvPicPr>
          <p:cNvPr id="21" name="Picture 21" descr="A picture containing clothing, brassiere, underwear, underpants&#10;&#10;Description automatically generated">
            <a:extLst>
              <a:ext uri="{FF2B5EF4-FFF2-40B4-BE49-F238E27FC236}">
                <a16:creationId xmlns:a16="http://schemas.microsoft.com/office/drawing/2014/main" id="{14FBBF18-74DC-6190-8C35-C52B3C44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169" y="723167"/>
            <a:ext cx="2743199" cy="15430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5C51C4-88CF-901D-627D-C917944ADEBB}"/>
              </a:ext>
            </a:extLst>
          </p:cNvPr>
          <p:cNvSpPr txBox="1"/>
          <p:nvPr/>
        </p:nvSpPr>
        <p:spPr>
          <a:xfrm>
            <a:off x="9267092" y="1803400"/>
            <a:ext cx="27041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 err="1"/>
              <a:t>File:Ácido</a:t>
            </a:r>
            <a:r>
              <a:rPr lang="en-US" sz="800" dirty="0"/>
              <a:t> </a:t>
            </a:r>
            <a:r>
              <a:rPr lang="en-US" sz="800" dirty="0" err="1"/>
              <a:t>desoxirribonucleico</a:t>
            </a:r>
            <a:r>
              <a:rPr lang="en-US" sz="800" dirty="0"/>
              <a:t> (DNA).</a:t>
            </a:r>
            <a:r>
              <a:rPr lang="en-US" sz="800" dirty="0" err="1"/>
              <a:t>png</a:t>
            </a:r>
            <a:r>
              <a:rPr lang="en-US" sz="800" dirty="0"/>
              <a:t>, </a:t>
            </a:r>
            <a:r>
              <a:rPr lang="en-US" sz="800" dirty="0">
                <a:hlinkClick r:id="rId4"/>
              </a:rPr>
              <a:t>https://commons.wikimedia.org/w/index.php?title=File:%C3%81cido_desoxirribonucleico_(DNA).png&amp;oldid=674262631</a:t>
            </a:r>
            <a:endParaRPr lang="en-US" sz="800" dirty="0"/>
          </a:p>
        </p:txBody>
      </p:sp>
      <p:pic>
        <p:nvPicPr>
          <p:cNvPr id="23" name="Graphic 23" descr="Test tubes with solid fill">
            <a:extLst>
              <a:ext uri="{FF2B5EF4-FFF2-40B4-BE49-F238E27FC236}">
                <a16:creationId xmlns:a16="http://schemas.microsoft.com/office/drawing/2014/main" id="{927F974D-C6BE-1639-8DD1-8D2908BDE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0954" y="3186723"/>
            <a:ext cx="914400" cy="914400"/>
          </a:xfrm>
          <a:prstGeom prst="rect">
            <a:avLst/>
          </a:prstGeom>
        </p:spPr>
      </p:pic>
      <p:pic>
        <p:nvPicPr>
          <p:cNvPr id="24" name="Graphic 24" descr="Tools with solid fill">
            <a:extLst>
              <a:ext uri="{FF2B5EF4-FFF2-40B4-BE49-F238E27FC236}">
                <a16:creationId xmlns:a16="http://schemas.microsoft.com/office/drawing/2014/main" id="{367C61CE-C19F-76BA-71FF-E049B0AB6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3646" y="31085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/>
                <a:cs typeface="Calibri"/>
              </a:rPr>
              <a:t>Example</a:t>
            </a:r>
            <a:r>
              <a:rPr lang="de-DE" dirty="0">
                <a:latin typeface="Calibri"/>
                <a:cs typeface="Calibri"/>
              </a:rPr>
              <a:t>: </a:t>
            </a:r>
            <a:r>
              <a:rPr lang="de-DE" dirty="0" err="1">
                <a:latin typeface="Calibri"/>
                <a:cs typeface="Calibri"/>
              </a:rPr>
              <a:t>Automated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strain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development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by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Amyris</a:t>
            </a:r>
            <a:r>
              <a:rPr lang="de-DE" dirty="0">
                <a:latin typeface="Calibri"/>
                <a:cs typeface="Calibri"/>
              </a:rPr>
              <a:t>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5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11832493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kern="0" dirty="0" err="1">
                <a:latin typeface="Arial"/>
                <a:cs typeface="Arial"/>
              </a:rPr>
              <a:t>Amyris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is</a:t>
            </a:r>
            <a:r>
              <a:rPr lang="de-DE" kern="0" dirty="0">
                <a:latin typeface="Arial"/>
                <a:cs typeface="Arial"/>
              </a:rPr>
              <a:t> an innovative California-</a:t>
            </a:r>
            <a:r>
              <a:rPr lang="de-DE" kern="0" dirty="0" err="1">
                <a:latin typeface="Arial"/>
                <a:cs typeface="Arial"/>
              </a:rPr>
              <a:t>based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biotech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company</a:t>
            </a:r>
            <a:r>
              <a:rPr lang="de-DE" kern="0" dirty="0">
                <a:latin typeface="Arial"/>
                <a:cs typeface="Arial"/>
              </a:rPr>
              <a:t> (600 </a:t>
            </a:r>
            <a:r>
              <a:rPr lang="de-DE" kern="0" dirty="0" err="1">
                <a:latin typeface="Arial"/>
                <a:cs typeface="Arial"/>
              </a:rPr>
              <a:t>employees</a:t>
            </a:r>
            <a:r>
              <a:rPr lang="de-DE" kern="0" dirty="0">
                <a:latin typeface="Arial"/>
                <a:cs typeface="Arial"/>
              </a:rPr>
              <a:t>).</a:t>
            </a:r>
            <a:endParaRPr lang="en-US" kern="0" dirty="0">
              <a:latin typeface="Calibri"/>
              <a:cs typeface="Calibri"/>
            </a:endParaRPr>
          </a:p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kern="0" dirty="0" err="1">
                <a:latin typeface="Arial"/>
                <a:cs typeface="Arial"/>
              </a:rPr>
              <a:t>Strain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development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for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market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scale</a:t>
            </a:r>
            <a:r>
              <a:rPr lang="de-DE" kern="0" dirty="0">
                <a:latin typeface="Arial"/>
                <a:cs typeface="Arial"/>
              </a:rPr>
              <a:t> in </a:t>
            </a:r>
            <a:r>
              <a:rPr lang="de-DE" kern="0" dirty="0" err="1">
                <a:latin typeface="Arial"/>
                <a:cs typeface="Arial"/>
              </a:rPr>
              <a:t>tons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of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product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requires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many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steps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with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dedicated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experts</a:t>
            </a:r>
            <a:r>
              <a:rPr lang="de-DE" kern="0" dirty="0">
                <a:latin typeface="Arial"/>
                <a:cs typeface="Arial"/>
              </a:rPr>
              <a:t>.</a:t>
            </a:r>
            <a:endParaRPr lang="en-US" kern="0" dirty="0">
              <a:latin typeface="Calibri"/>
              <a:cs typeface="Calibri"/>
            </a:endParaRPr>
          </a:p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kern="0" dirty="0" err="1">
                <a:latin typeface="Arial"/>
                <a:cs typeface="Arial"/>
              </a:rPr>
              <a:t>Strain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development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is</a:t>
            </a:r>
            <a:r>
              <a:rPr lang="de-DE" kern="0" dirty="0">
                <a:latin typeface="Arial"/>
                <a:cs typeface="Arial"/>
              </a:rPr>
              <a:t> expensive ($100-$200 M) and time </a:t>
            </a:r>
            <a:r>
              <a:rPr lang="de-DE" kern="0" dirty="0" err="1">
                <a:latin typeface="Arial"/>
                <a:cs typeface="Arial"/>
              </a:rPr>
              <a:t>consuming</a:t>
            </a:r>
            <a:r>
              <a:rPr lang="de-DE" kern="0" dirty="0">
                <a:latin typeface="Arial"/>
                <a:cs typeface="Arial"/>
              </a:rPr>
              <a:t> (&gt;10 </a:t>
            </a:r>
            <a:r>
              <a:rPr lang="de-DE" kern="0" dirty="0" err="1">
                <a:latin typeface="Arial"/>
                <a:cs typeface="Arial"/>
              </a:rPr>
              <a:t>years</a:t>
            </a:r>
            <a:r>
              <a:rPr lang="de-DE" kern="0" dirty="0">
                <a:latin typeface="Arial"/>
                <a:cs typeface="Arial"/>
              </a:rPr>
              <a:t>).</a:t>
            </a:r>
            <a:endParaRPr lang="de-DE" kern="0" dirty="0">
              <a:latin typeface="Calibri"/>
              <a:cs typeface="Calibri"/>
            </a:endParaRPr>
          </a:p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kern="0" dirty="0">
                <a:latin typeface="Arial"/>
                <a:cs typeface="Arial"/>
              </a:rPr>
              <a:t>Construction </a:t>
            </a:r>
            <a:r>
              <a:rPr lang="de-DE" kern="0" dirty="0" err="1">
                <a:latin typeface="Arial"/>
                <a:cs typeface="Arial"/>
              </a:rPr>
              <a:t>of</a:t>
            </a:r>
            <a:r>
              <a:rPr lang="de-DE" kern="0" dirty="0">
                <a:latin typeface="Arial"/>
                <a:cs typeface="Arial"/>
              </a:rPr>
              <a:t> a </a:t>
            </a:r>
            <a:r>
              <a:rPr lang="de-DE" kern="0" dirty="0" err="1">
                <a:latin typeface="Arial"/>
                <a:cs typeface="Arial"/>
              </a:rPr>
              <a:t>automated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workflow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to</a:t>
            </a:r>
            <a:r>
              <a:rPr lang="de-DE" kern="0" dirty="0">
                <a:latin typeface="Arial"/>
                <a:cs typeface="Arial"/>
              </a:rPr>
              <a:t> design and </a:t>
            </a:r>
            <a:r>
              <a:rPr lang="de-DE" kern="0" dirty="0" err="1">
                <a:latin typeface="Arial"/>
                <a:cs typeface="Arial"/>
              </a:rPr>
              <a:t>test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molecules</a:t>
            </a:r>
            <a:r>
              <a:rPr lang="de-DE" kern="0" dirty="0">
                <a:latin typeface="Arial"/>
                <a:cs typeface="Arial"/>
              </a:rPr>
              <a:t> and </a:t>
            </a:r>
            <a:r>
              <a:rPr lang="de-DE" kern="0" dirty="0" err="1">
                <a:latin typeface="Arial"/>
                <a:cs typeface="Arial"/>
              </a:rPr>
              <a:t>pathways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for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industrial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upscaling</a:t>
            </a:r>
            <a:r>
              <a:rPr lang="de-DE" kern="0" dirty="0">
                <a:latin typeface="Arial"/>
                <a:cs typeface="Arial"/>
              </a:rPr>
              <a:t>.</a:t>
            </a:r>
          </a:p>
          <a:p>
            <a:pPr marL="213995" indent="-213995">
              <a:spcBef>
                <a:spcPct val="0"/>
              </a:spcBef>
              <a:buFont typeface="Arial,Sans-Serif" panose="020B0604020202020204" pitchFamily="34" charset="0"/>
              <a:buChar char="•"/>
            </a:pPr>
            <a:r>
              <a:rPr lang="de-DE" kern="0" dirty="0">
                <a:latin typeface="Arial"/>
                <a:cs typeface="Arial"/>
              </a:rPr>
              <a:t>Part </a:t>
            </a:r>
            <a:r>
              <a:rPr lang="de-DE" kern="0" dirty="0" err="1">
                <a:latin typeface="Arial"/>
                <a:cs typeface="Arial"/>
              </a:rPr>
              <a:t>of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the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automated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workflow</a:t>
            </a:r>
            <a:r>
              <a:rPr lang="de-DE" kern="0" dirty="0">
                <a:latin typeface="Arial"/>
                <a:cs typeface="Arial"/>
              </a:rPr>
              <a:t>: </a:t>
            </a:r>
            <a:r>
              <a:rPr lang="de-DE" kern="0" dirty="0" err="1">
                <a:latin typeface="Arial"/>
                <a:cs typeface="Arial"/>
              </a:rPr>
              <a:t>metabolic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flux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prediction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for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effectiv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genetic</a:t>
            </a:r>
            <a:r>
              <a:rPr lang="de-DE" kern="0" dirty="0">
                <a:latin typeface="Arial"/>
                <a:cs typeface="Arial"/>
              </a:rPr>
              <a:t> </a:t>
            </a:r>
            <a:r>
              <a:rPr lang="de-DE" kern="0" dirty="0" err="1">
                <a:latin typeface="Arial"/>
                <a:cs typeface="Arial"/>
              </a:rPr>
              <a:t>manipulation</a:t>
            </a:r>
            <a:r>
              <a:rPr lang="de-DE" kern="0" dirty="0">
                <a:latin typeface="Arial"/>
                <a:cs typeface="Arial"/>
              </a:rPr>
              <a:t>.</a:t>
            </a:r>
            <a:endParaRPr lang="de-DE" dirty="0">
              <a:latin typeface="Arial"/>
              <a:cs typeface="Arial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C430C30-38F8-C9EF-D0A4-0B06BC6A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48" y="3518735"/>
            <a:ext cx="5687877" cy="3340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69D07F-9F29-DD11-0B93-6648FEEDABBB}"/>
              </a:ext>
            </a:extLst>
          </p:cNvPr>
          <p:cNvSpPr/>
          <p:nvPr/>
        </p:nvSpPr>
        <p:spPr>
          <a:xfrm>
            <a:off x="8233509" y="5559633"/>
            <a:ext cx="372365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nn-NO" sz="1200" dirty="0">
                <a:latin typeface="Arial"/>
                <a:cs typeface="Arial"/>
              </a:rPr>
              <a:t>Singh et al., 2023. An </a:t>
            </a:r>
            <a:r>
              <a:rPr lang="nn-NO" sz="1200" dirty="0" err="1">
                <a:latin typeface="Arial"/>
                <a:cs typeface="Arial"/>
              </a:rPr>
              <a:t>Automated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Scientist</a:t>
            </a:r>
            <a:r>
              <a:rPr lang="nn-NO" sz="1200" dirty="0">
                <a:latin typeface="Arial"/>
                <a:cs typeface="Arial"/>
              </a:rPr>
              <a:t> to Design and </a:t>
            </a:r>
            <a:r>
              <a:rPr lang="nn-NO" sz="1200" dirty="0" err="1">
                <a:latin typeface="Arial"/>
                <a:cs typeface="Arial"/>
              </a:rPr>
              <a:t>Optimize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Microbial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Strains</a:t>
            </a:r>
            <a:r>
              <a:rPr lang="nn-NO" sz="1200" dirty="0">
                <a:latin typeface="Arial"/>
                <a:cs typeface="Arial"/>
              </a:rPr>
              <a:t> for </a:t>
            </a:r>
            <a:r>
              <a:rPr lang="nn-NO" sz="1200" dirty="0" err="1">
                <a:latin typeface="Arial"/>
                <a:cs typeface="Arial"/>
              </a:rPr>
              <a:t>the</a:t>
            </a:r>
            <a:r>
              <a:rPr lang="nn-NO" sz="1200" dirty="0">
                <a:latin typeface="Arial"/>
                <a:cs typeface="Arial"/>
              </a:rPr>
              <a:t> Industrial Production </a:t>
            </a:r>
            <a:r>
              <a:rPr lang="nn-NO" sz="1200" dirty="0" err="1">
                <a:latin typeface="Arial"/>
                <a:cs typeface="Arial"/>
              </a:rPr>
              <a:t>of</a:t>
            </a:r>
            <a:r>
              <a:rPr lang="nn-NO" sz="1200" dirty="0">
                <a:latin typeface="Arial"/>
                <a:cs typeface="Arial"/>
              </a:rPr>
              <a:t> Small </a:t>
            </a:r>
            <a:r>
              <a:rPr lang="nn-NO" sz="1200" dirty="0" err="1">
                <a:latin typeface="Arial"/>
                <a:cs typeface="Arial"/>
              </a:rPr>
              <a:t>Molecules</a:t>
            </a:r>
            <a:r>
              <a:rPr lang="nn-NO" sz="1200" dirty="0">
                <a:latin typeface="Arial"/>
                <a:cs typeface="Arial"/>
              </a:rPr>
              <a:t>, </a:t>
            </a:r>
            <a:r>
              <a:rPr lang="nn-NO" sz="1200" dirty="0" err="1">
                <a:latin typeface="Arial"/>
                <a:cs typeface="Arial"/>
              </a:rPr>
              <a:t>bioRxiv</a:t>
            </a:r>
            <a:r>
              <a:rPr lang="nn-NO" sz="1200" dirty="0">
                <a:latin typeface="Arial"/>
                <a:cs typeface="Arial"/>
              </a:rPr>
              <a:t>, https://doi.org/10.1101/2023.01.03.521657 </a:t>
            </a:r>
            <a:endParaRPr lang="nn-NO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6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Genome-</a:t>
            </a:r>
            <a:r>
              <a:rPr lang="de-DE" dirty="0" err="1">
                <a:latin typeface="Calibri"/>
                <a:cs typeface="Calibri"/>
              </a:rPr>
              <a:t>Scale</a:t>
            </a:r>
            <a:r>
              <a:rPr lang="de-DE" dirty="0">
                <a:latin typeface="Calibri"/>
                <a:cs typeface="Calibri"/>
              </a:rPr>
              <a:t> Network </a:t>
            </a:r>
            <a:r>
              <a:rPr lang="de-DE" dirty="0" err="1">
                <a:latin typeface="Calibri"/>
                <a:cs typeface="Calibri"/>
              </a:rPr>
              <a:t>Reconstructions</a:t>
            </a:r>
            <a:r>
              <a:rPr lang="de-DE" dirty="0">
                <a:latin typeface="Calibri"/>
                <a:cs typeface="Calibri"/>
              </a:rPr>
              <a:t>: </a:t>
            </a:r>
            <a:r>
              <a:rPr lang="de-DE" dirty="0" err="1">
                <a:latin typeface="Calibri"/>
                <a:cs typeface="Calibri"/>
              </a:rPr>
              <a:t>Available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for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many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species</a:t>
            </a:r>
            <a:endParaRPr lang="de-DE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6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5785340" cy="589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kern="0" dirty="0">
                <a:latin typeface="Arial"/>
                <a:cs typeface="Arial"/>
              </a:rPr>
              <a:t>A </a:t>
            </a:r>
            <a:r>
              <a:rPr lang="en-US" b="1" kern="0" dirty="0" err="1">
                <a:latin typeface="Arial"/>
                <a:cs typeface="Arial"/>
              </a:rPr>
              <a:t>GEnome</a:t>
            </a:r>
            <a:r>
              <a:rPr lang="en-US" b="1" kern="0" dirty="0">
                <a:latin typeface="Arial"/>
                <a:cs typeface="Arial"/>
              </a:rPr>
              <a:t> scale Network Reconstructions (GENREs) </a:t>
            </a:r>
            <a:r>
              <a:rPr lang="en-US" kern="0" dirty="0">
                <a:latin typeface="Arial"/>
                <a:cs typeface="Arial"/>
              </a:rPr>
              <a:t>structured knowledge base of biochemical facts</a:t>
            </a:r>
            <a:endParaRPr lang="en-US" kern="0" dirty="0">
              <a:latin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kern="0" dirty="0">
                <a:latin typeface="Arial"/>
                <a:cs typeface="Arial"/>
              </a:rPr>
              <a:t>Genome scale metabolic models (GEM, GSMM) </a:t>
            </a:r>
            <a:r>
              <a:rPr lang="en-US" kern="0" dirty="0">
                <a:latin typeface="Arial"/>
                <a:cs typeface="Arial"/>
              </a:rPr>
              <a:t>model which supplements the established biochemical information with additional (potentially hypothetical) information to enable computational simulation and analysis.</a:t>
            </a:r>
            <a:endParaRPr lang="en-US" kern="0"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latin typeface="Arial"/>
              <a:cs typeface="Arial"/>
            </a:endParaRPr>
          </a:p>
        </p:txBody>
      </p:sp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829BD829-B235-DCCB-4F83-36CE6E84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802" y="677817"/>
            <a:ext cx="4864530" cy="54819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5D2E2A-C7F0-FFE8-079F-7493DA10F352}"/>
              </a:ext>
            </a:extLst>
          </p:cNvPr>
          <p:cNvSpPr/>
          <p:nvPr/>
        </p:nvSpPr>
        <p:spPr>
          <a:xfrm>
            <a:off x="6377688" y="6213260"/>
            <a:ext cx="366470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nn-NO" sz="1200" dirty="0" err="1">
                <a:latin typeface="Arial"/>
                <a:cs typeface="Arial"/>
              </a:rPr>
              <a:t>Gu</a:t>
            </a:r>
            <a:r>
              <a:rPr lang="nn-NO" sz="1200" dirty="0">
                <a:latin typeface="Arial"/>
                <a:cs typeface="Arial"/>
              </a:rPr>
              <a:t> et al., 2019. </a:t>
            </a:r>
            <a:r>
              <a:rPr lang="nn-NO" sz="1200" dirty="0" err="1">
                <a:latin typeface="Arial"/>
              </a:rPr>
              <a:t>Current</a:t>
            </a:r>
            <a:r>
              <a:rPr lang="nn-NO" sz="1200" dirty="0">
                <a:latin typeface="Arial"/>
              </a:rPr>
              <a:t> status and </a:t>
            </a:r>
            <a:r>
              <a:rPr lang="nn-NO" sz="1200" dirty="0" err="1">
                <a:latin typeface="Arial"/>
              </a:rPr>
              <a:t>applications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of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genome-scale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metabolic</a:t>
            </a:r>
            <a:r>
              <a:rPr lang="nn-NO" sz="1200" dirty="0">
                <a:latin typeface="Arial"/>
              </a:rPr>
              <a:t> </a:t>
            </a:r>
            <a:r>
              <a:rPr lang="nn-NO" sz="1200" dirty="0" err="1">
                <a:latin typeface="Arial"/>
              </a:rPr>
              <a:t>models</a:t>
            </a:r>
            <a:r>
              <a:rPr lang="nn-NO" sz="1200" dirty="0">
                <a:latin typeface="Arial"/>
              </a:rPr>
              <a:t>. BMC Gen Bio</a:t>
            </a:r>
            <a:endParaRPr lang="nn-NO" sz="1200" dirty="0"/>
          </a:p>
          <a:p>
            <a:r>
              <a:rPr lang="nn-NO" sz="1200" dirty="0">
                <a:latin typeface="Arial"/>
              </a:rPr>
              <a:t>https://doi</a:t>
            </a:r>
            <a:r>
              <a:rPr lang="nn-NO" sz="1200" dirty="0">
                <a:latin typeface="Arial"/>
                <a:cs typeface="Arial"/>
              </a:rPr>
              <a:t>.org/10.1186/s13059-019-1730-3</a:t>
            </a:r>
            <a:endParaRPr lang="nn-NO" sz="1200">
              <a:cs typeface="Arial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6379E05-0577-0658-DEDC-4556C78FD351}"/>
              </a:ext>
            </a:extLst>
          </p:cNvPr>
          <p:cNvSpPr txBox="1"/>
          <p:nvPr/>
        </p:nvSpPr>
        <p:spPr>
          <a:xfrm>
            <a:off x="1646979" y="6031033"/>
            <a:ext cx="4530407" cy="830997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183 manually curated species</a:t>
            </a:r>
            <a:endParaRPr lang="en-US" sz="2400" dirty="0">
              <a:cs typeface="Arial" panose="020B0604020202020204" pitchFamily="34" charset="0"/>
            </a:endParaRPr>
          </a:p>
          <a:p>
            <a:pPr algn="r"/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across the tree of life</a:t>
            </a: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/>
                <a:cs typeface="Calibri"/>
              </a:rPr>
              <a:t>Examples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of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Highly</a:t>
            </a:r>
            <a:r>
              <a:rPr lang="de-DE" dirty="0">
                <a:latin typeface="Calibri"/>
                <a:cs typeface="Calibri"/>
              </a:rPr>
              <a:t> </a:t>
            </a:r>
            <a:r>
              <a:rPr lang="de-DE" dirty="0" err="1">
                <a:latin typeface="Calibri"/>
                <a:cs typeface="Calibri"/>
              </a:rPr>
              <a:t>Curated</a:t>
            </a:r>
            <a:r>
              <a:rPr lang="de-DE" dirty="0">
                <a:latin typeface="Calibri"/>
                <a:cs typeface="Calibri"/>
              </a:rPr>
              <a:t>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7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91055C-4C47-2BB4-60F7-D4A96372E9D9}"/>
              </a:ext>
            </a:extLst>
          </p:cNvPr>
          <p:cNvSpPr/>
          <p:nvPr/>
        </p:nvSpPr>
        <p:spPr>
          <a:xfrm>
            <a:off x="273050" y="825281"/>
            <a:ext cx="2339102" cy="1692771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i="1" dirty="0">
                <a:latin typeface="+mj-lt"/>
              </a:rPr>
              <a:t>Helicobacter pylori:</a:t>
            </a:r>
          </a:p>
          <a:p>
            <a:r>
              <a:rPr lang="en-US" sz="1800" i="1" dirty="0">
                <a:latin typeface="+mj-lt"/>
              </a:rPr>
              <a:t>i</a:t>
            </a:r>
            <a:r>
              <a:rPr lang="en-US" sz="1800" dirty="0">
                <a:latin typeface="+mj-lt"/>
              </a:rPr>
              <a:t>IT341</a:t>
            </a:r>
          </a:p>
          <a:p>
            <a:r>
              <a:rPr lang="en-US" sz="1800" dirty="0">
                <a:latin typeface="+mj-lt"/>
              </a:rPr>
              <a:t>485 metabolites </a:t>
            </a:r>
          </a:p>
          <a:p>
            <a:r>
              <a:rPr lang="en-US" sz="1800" dirty="0">
                <a:latin typeface="+mj-lt"/>
              </a:rPr>
              <a:t>554 reactions</a:t>
            </a:r>
          </a:p>
          <a:p>
            <a:r>
              <a:rPr lang="en-US" sz="1800" dirty="0">
                <a:latin typeface="+mj-lt"/>
              </a:rPr>
              <a:t>339 genes</a:t>
            </a:r>
            <a:r>
              <a:rPr lang="en-US" sz="1400" dirty="0">
                <a:latin typeface="+mj-lt"/>
              </a:rPr>
              <a:t> </a:t>
            </a:r>
          </a:p>
          <a:p>
            <a:r>
              <a:rPr lang="en-US" sz="1400" dirty="0">
                <a:latin typeface="+mj-lt"/>
              </a:rPr>
              <a:t>(21% of predicted genes)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4A37C652-208E-8FDA-BCB9-9D1D82DAFCB2}"/>
              </a:ext>
            </a:extLst>
          </p:cNvPr>
          <p:cNvSpPr txBox="1"/>
          <p:nvPr/>
        </p:nvSpPr>
        <p:spPr>
          <a:xfrm>
            <a:off x="2783854" y="1065007"/>
            <a:ext cx="2420551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i="1" dirty="0">
                <a:latin typeface="+mj-lt"/>
              </a:rPr>
              <a:t>Escherichia coli</a:t>
            </a:r>
            <a:r>
              <a:rPr lang="en-US" sz="1800" dirty="0">
                <a:latin typeface="+mj-lt"/>
              </a:rPr>
              <a:t>: </a:t>
            </a:r>
            <a:r>
              <a:rPr lang="en-US" sz="1800" i="1" dirty="0">
                <a:latin typeface="+mj-lt"/>
              </a:rPr>
              <a:t>i</a:t>
            </a:r>
            <a:r>
              <a:rPr lang="en-US" sz="1800" dirty="0">
                <a:latin typeface="+mj-lt"/>
              </a:rPr>
              <a:t>ML1515</a:t>
            </a:r>
          </a:p>
          <a:p>
            <a:r>
              <a:rPr lang="en-US" sz="1800" dirty="0">
                <a:latin typeface="+mj-lt"/>
              </a:rPr>
              <a:t>1877 metabolites</a:t>
            </a:r>
          </a:p>
          <a:p>
            <a:r>
              <a:rPr lang="en-US" sz="1800" dirty="0">
                <a:latin typeface="+mj-lt"/>
              </a:rPr>
              <a:t>2712 reactions</a:t>
            </a:r>
          </a:p>
          <a:p>
            <a:r>
              <a:rPr lang="en-US" sz="1800" dirty="0">
                <a:latin typeface="+mj-lt"/>
              </a:rPr>
              <a:t>1515 genes</a:t>
            </a:r>
            <a:r>
              <a:rPr lang="en-US" sz="1400" dirty="0">
                <a:latin typeface="+mj-lt"/>
              </a:rPr>
              <a:t> </a:t>
            </a:r>
          </a:p>
          <a:p>
            <a:r>
              <a:rPr lang="en-US" sz="1400" dirty="0">
                <a:latin typeface="+mj-lt"/>
              </a:rPr>
              <a:t>(35% of predicted genes)</a:t>
            </a:r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BF57EEF-951A-FDE3-B31C-77E849A9B513}"/>
              </a:ext>
            </a:extLst>
          </p:cNvPr>
          <p:cNvSpPr txBox="1"/>
          <p:nvPr/>
        </p:nvSpPr>
        <p:spPr>
          <a:xfrm>
            <a:off x="811939" y="2922534"/>
            <a:ext cx="2142744" cy="1477328"/>
          </a:xfrm>
          <a:prstGeom prst="rect">
            <a:avLst/>
          </a:prstGeom>
          <a:solidFill>
            <a:srgbClr val="FFCC9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i="1" dirty="0">
                <a:latin typeface="+mj-lt"/>
              </a:rPr>
              <a:t>S. cerevisiae</a:t>
            </a:r>
            <a:r>
              <a:rPr lang="en-US" sz="1800" b="1" dirty="0">
                <a:latin typeface="+mj-lt"/>
              </a:rPr>
              <a:t>: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yeastGEM</a:t>
            </a:r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2691 metabolites</a:t>
            </a:r>
          </a:p>
          <a:p>
            <a:r>
              <a:rPr lang="en-US" sz="1800" dirty="0">
                <a:latin typeface="+mj-lt"/>
              </a:rPr>
              <a:t>3963 reactions</a:t>
            </a:r>
          </a:p>
          <a:p>
            <a:r>
              <a:rPr lang="en-US" sz="1800" dirty="0">
                <a:latin typeface="+mj-lt"/>
              </a:rPr>
              <a:t>1139 genes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0B40B-F1FF-0DCF-748F-5727F021DDC2}"/>
              </a:ext>
            </a:extLst>
          </p:cNvPr>
          <p:cNvSpPr/>
          <p:nvPr/>
        </p:nvSpPr>
        <p:spPr>
          <a:xfrm>
            <a:off x="5647080" y="3493031"/>
            <a:ext cx="2804745" cy="1908215"/>
          </a:xfrm>
          <a:prstGeom prst="rect">
            <a:avLst/>
          </a:prstGeom>
          <a:solidFill>
            <a:srgbClr val="FFCC99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i="1" dirty="0">
                <a:latin typeface="+mj-lt"/>
              </a:rPr>
              <a:t>Homo Sapiens</a:t>
            </a:r>
          </a:p>
          <a:p>
            <a:r>
              <a:rPr lang="en-US" sz="1800" dirty="0">
                <a:latin typeface="+mj-lt"/>
              </a:rPr>
              <a:t>Recon3D</a:t>
            </a:r>
          </a:p>
          <a:p>
            <a:r>
              <a:rPr lang="en-US" sz="1800" dirty="0">
                <a:latin typeface="+mj-lt"/>
              </a:rPr>
              <a:t>4140 unique metabolites</a:t>
            </a:r>
          </a:p>
          <a:p>
            <a:r>
              <a:rPr lang="en-US" sz="1800" dirty="0">
                <a:latin typeface="+mj-lt"/>
              </a:rPr>
              <a:t>13543 reactions</a:t>
            </a:r>
          </a:p>
          <a:p>
            <a:r>
              <a:rPr lang="en-US" sz="1800" dirty="0">
                <a:latin typeface="+mj-lt"/>
              </a:rPr>
              <a:t>3288 genes </a:t>
            </a:r>
          </a:p>
          <a:p>
            <a:r>
              <a:rPr lang="en-US" sz="1400" dirty="0">
                <a:latin typeface="+mj-lt"/>
              </a:rPr>
              <a:t>(17% of functionally annotated human genes)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E1FE85-9E09-DD25-1ACF-C08AB781FC42}"/>
              </a:ext>
            </a:extLst>
          </p:cNvPr>
          <p:cNvSpPr/>
          <p:nvPr/>
        </p:nvSpPr>
        <p:spPr>
          <a:xfrm>
            <a:off x="5380637" y="1217948"/>
            <a:ext cx="2624525" cy="1969770"/>
          </a:xfrm>
          <a:prstGeom prst="rect">
            <a:avLst/>
          </a:prstGeom>
          <a:solidFill>
            <a:srgbClr val="D9D9D9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Pseudomonas putida</a:t>
            </a:r>
            <a:r>
              <a:rPr lang="en-US" sz="1800" b="1" dirty="0"/>
              <a:t> KT2440 </a:t>
            </a:r>
          </a:p>
          <a:p>
            <a:r>
              <a:rPr lang="en-US" sz="1800" i="1" dirty="0"/>
              <a:t>i</a:t>
            </a:r>
            <a:r>
              <a:rPr lang="en-US" sz="1800" dirty="0"/>
              <a:t>JN746</a:t>
            </a:r>
          </a:p>
          <a:p>
            <a:r>
              <a:rPr lang="en-US" sz="1800" dirty="0"/>
              <a:t>907 metabolites</a:t>
            </a:r>
          </a:p>
          <a:p>
            <a:r>
              <a:rPr lang="en-US" sz="1800" dirty="0"/>
              <a:t>1054 reactions</a:t>
            </a:r>
          </a:p>
          <a:p>
            <a:r>
              <a:rPr lang="en-US" sz="1800" dirty="0">
                <a:latin typeface="Arial"/>
              </a:rPr>
              <a:t>746 genes </a:t>
            </a:r>
          </a:p>
          <a:p>
            <a:r>
              <a:rPr lang="en-US" sz="1400" dirty="0">
                <a:latin typeface="Arial"/>
              </a:rPr>
              <a:t>(14% of predicted genes)</a:t>
            </a:r>
            <a:endParaRPr lang="en-US">
              <a:latin typeface="Arial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A89C375B-4994-A588-FFF1-47C2AD7CE1C2}"/>
              </a:ext>
            </a:extLst>
          </p:cNvPr>
          <p:cNvSpPr txBox="1"/>
          <p:nvPr/>
        </p:nvSpPr>
        <p:spPr>
          <a:xfrm>
            <a:off x="541869" y="5670720"/>
            <a:ext cx="6904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dirty="0"/>
              <a:t>Repositories: </a:t>
            </a:r>
            <a:r>
              <a:rPr lang="en-US" sz="1800" dirty="0" err="1"/>
              <a:t>BiGG</a:t>
            </a:r>
            <a:r>
              <a:rPr lang="en-US" sz="1800" dirty="0"/>
              <a:t> database: </a:t>
            </a:r>
            <a:r>
              <a:rPr lang="en-US" sz="1800" dirty="0">
                <a:solidFill>
                  <a:srgbClr val="0067A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http://bigg.ucsd.edu</a:t>
            </a:r>
            <a:endParaRPr lang="en-US" sz="1800" dirty="0">
              <a:solidFill>
                <a:srgbClr val="0067A6"/>
              </a:solidFill>
            </a:endParaRPr>
          </a:p>
          <a:p>
            <a:r>
              <a:rPr lang="en-US" sz="1800" dirty="0"/>
              <a:t>EMBL-EBI </a:t>
            </a:r>
            <a:r>
              <a:rPr lang="en-US" sz="1800" dirty="0" err="1"/>
              <a:t>Biomodels</a:t>
            </a:r>
            <a:r>
              <a:rPr lang="en-US" sz="1800" dirty="0"/>
              <a:t> DB: </a:t>
            </a:r>
            <a:r>
              <a:rPr lang="en-US" sz="1800" dirty="0">
                <a:solidFill>
                  <a:srgbClr val="0067A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https://www.ebi.ac.uk/biomodels-main/</a:t>
            </a:r>
            <a:r>
              <a:rPr lang="en-US" sz="1800" dirty="0"/>
              <a:t> 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8BD010D-9D06-232E-6179-7452D81D17BD}"/>
              </a:ext>
            </a:extLst>
          </p:cNvPr>
          <p:cNvSpPr txBox="1"/>
          <p:nvPr/>
        </p:nvSpPr>
        <p:spPr>
          <a:xfrm>
            <a:off x="3117477" y="3489149"/>
            <a:ext cx="2142744" cy="1477328"/>
          </a:xfrm>
          <a:prstGeom prst="rect">
            <a:avLst/>
          </a:prstGeom>
          <a:solidFill>
            <a:srgbClr val="FFCC99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j-lt"/>
              </a:rPr>
              <a:t>Mus musculus:</a:t>
            </a:r>
            <a:r>
              <a:rPr lang="en-US" sz="1800" dirty="0">
                <a:latin typeface="+mj-lt"/>
              </a:rPr>
              <a:t> iMM1415</a:t>
            </a:r>
          </a:p>
          <a:p>
            <a:r>
              <a:rPr lang="en-US" sz="1800" dirty="0">
                <a:latin typeface="+mj-lt"/>
              </a:rPr>
              <a:t>2775 metabolites</a:t>
            </a:r>
          </a:p>
          <a:p>
            <a:r>
              <a:rPr lang="en-US" sz="1800" dirty="0">
                <a:latin typeface="+mj-lt"/>
              </a:rPr>
              <a:t>3726 reactions</a:t>
            </a:r>
          </a:p>
          <a:p>
            <a:r>
              <a:rPr lang="en-US" sz="1800" dirty="0">
                <a:latin typeface="+mj-lt"/>
              </a:rPr>
              <a:t>1375 genes</a:t>
            </a:r>
          </a:p>
        </p:txBody>
      </p:sp>
    </p:spTree>
    <p:extLst>
      <p:ext uri="{BB962C8B-B14F-4D97-AF65-F5344CB8AC3E}">
        <p14:creationId xmlns:p14="http://schemas.microsoft.com/office/powerpoint/2010/main" val="424913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/>
                <a:cs typeface="Calibri"/>
              </a:rPr>
              <a:t>Small </a:t>
            </a:r>
            <a:r>
              <a:rPr lang="de-DE" dirty="0" err="1">
                <a:latin typeface="Calibri"/>
                <a:cs typeface="Calibri"/>
              </a:rPr>
              <a:t>Scale</a:t>
            </a:r>
            <a:r>
              <a:rPr lang="de-DE" dirty="0">
                <a:latin typeface="Calibri"/>
                <a:cs typeface="Calibri"/>
              </a:rPr>
              <a:t>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8</a:t>
            </a:fld>
            <a:endParaRPr lang="de-DE">
              <a:solidFill>
                <a:srgbClr val="D3D9DD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3A7A18-227D-4C83-74DA-F426FB390BE9}"/>
              </a:ext>
            </a:extLst>
          </p:cNvPr>
          <p:cNvSpPr txBox="1">
            <a:spLocks/>
          </p:cNvSpPr>
          <p:nvPr/>
        </p:nvSpPr>
        <p:spPr bwMode="auto">
          <a:xfrm>
            <a:off x="313736" y="810131"/>
            <a:ext cx="5814014" cy="238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Each metabolic reaction is listed, e.g. from a sequence annotation.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For organisms without sequence annotation models of central carbon metabolism and biomass can provide good metabolic approximations.</a:t>
            </a:r>
          </a:p>
        </p:txBody>
      </p:sp>
      <p:pic>
        <p:nvPicPr>
          <p:cNvPr id="9" name="Picture 10" descr="Diagram&#10;&#10;Description automatically generated">
            <a:extLst>
              <a:ext uri="{FF2B5EF4-FFF2-40B4-BE49-F238E27FC236}">
                <a16:creationId xmlns:a16="http://schemas.microsoft.com/office/drawing/2014/main" id="{768A09D9-568F-152E-7F9C-A48B84E6A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568" y="221028"/>
            <a:ext cx="6108211" cy="6597161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D3A964AF-4523-5BA3-0993-670B11E4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5" y="3431442"/>
            <a:ext cx="5611202" cy="338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3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cs typeface="Calibri"/>
              </a:rPr>
              <a:t>Common model format: SBML</a:t>
            </a:r>
            <a:br>
              <a:rPr lang="en-US" b="0" dirty="0">
                <a:latin typeface="Calibri"/>
                <a:cs typeface="Calibri"/>
              </a:rPr>
            </a:br>
            <a:r>
              <a:rPr lang="en-US" b="0" dirty="0">
                <a:latin typeface="Calibri"/>
                <a:cs typeface="Calibri"/>
              </a:rPr>
              <a:t>Systems Biology Mark-up Language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3A4F2A3-E643-4870-B8DE-4E58A4727210}" type="slidenum">
              <a:rPr lang="de-DE" smtClean="0"/>
              <a:pPr>
                <a:defRPr/>
              </a:pPr>
              <a:t>9</a:t>
            </a:fld>
            <a:endParaRPr lang="de-DE">
              <a:solidFill>
                <a:srgbClr val="D3D9D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73B52-5823-8E29-622F-BEE7C378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1280197"/>
            <a:ext cx="6616700" cy="496081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31EAD24-0402-CF2D-E327-6376805F9DDA}"/>
              </a:ext>
            </a:extLst>
          </p:cNvPr>
          <p:cNvSpPr txBox="1">
            <a:spLocks/>
          </p:cNvSpPr>
          <p:nvPr/>
        </p:nvSpPr>
        <p:spPr bwMode="auto">
          <a:xfrm>
            <a:off x="313736" y="1239977"/>
            <a:ext cx="5403707" cy="2825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Metabolic models are stored following conventions of the Systems Biology Mark-up language (SBML).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SBML-files are designed for efficient machine readability and are compatible with most modeling tools.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Calibri"/>
                <a:cs typeface="Calibri"/>
              </a:rPr>
              <a:t>SBML-files end with .xml.</a:t>
            </a:r>
          </a:p>
        </p:txBody>
      </p:sp>
    </p:spTree>
    <p:extLst>
      <p:ext uri="{BB962C8B-B14F-4D97-AF65-F5344CB8AC3E}">
        <p14:creationId xmlns:p14="http://schemas.microsoft.com/office/powerpoint/2010/main" val="301697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_Folienmaster_neu_TUDo">
  <a:themeElements>
    <a:clrScheme name="TH_Folienmaster_neu_TU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H_Folienmaster_neu_TUDo">
      <a:majorFont>
        <a:latin typeface="Akkurat Light Office"/>
        <a:ea typeface=""/>
        <a:cs typeface="Arial"/>
      </a:majorFont>
      <a:minorFont>
        <a:latin typeface="Akkurat Light Office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kkurat Office" pitchFamily="50" charset="0"/>
            <a:cs typeface="Arial" charset="0"/>
          </a:defRPr>
        </a:defPPr>
      </a:lstStyle>
    </a:lnDef>
  </a:objectDefaults>
  <a:extraClrSchemeLst>
    <a:extraClrScheme>
      <a:clrScheme name="TH_Folienmaster_neu_TU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_Folienmaster_neu_TU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_Folienmaster_neu_TU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EFAED1738795A4391342AA4AD737E71" ma:contentTypeVersion="13" ma:contentTypeDescription="Ein neues Dokument erstellen." ma:contentTypeScope="" ma:versionID="7116ce1ec98c46c38dca775ae8ada5ca">
  <xsd:schema xmlns:xsd="http://www.w3.org/2001/XMLSchema" xmlns:xs="http://www.w3.org/2001/XMLSchema" xmlns:p="http://schemas.microsoft.com/office/2006/metadata/properties" xmlns:ns3="cea34b89-1a2e-4893-ba07-6e3f6b99c5e9" xmlns:ns4="a91d32e9-b962-48f5-9ca4-bfcef0adef56" targetNamespace="http://schemas.microsoft.com/office/2006/metadata/properties" ma:root="true" ma:fieldsID="0c22c97c5804266226aff4f7b4b3e49d" ns3:_="" ns4:_="">
    <xsd:import namespace="cea34b89-1a2e-4893-ba07-6e3f6b99c5e9"/>
    <xsd:import namespace="a91d32e9-b962-48f5-9ca4-bfcef0adef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34b89-1a2e-4893-ba07-6e3f6b99c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1d32e9-b962-48f5-9ca4-bfcef0adef5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E4E098-070B-49F8-BD96-B53B18FBEA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4F4140-21B6-4ECF-AF14-1AF70E27228D}">
  <ds:schemaRefs>
    <ds:schemaRef ds:uri="a91d32e9-b962-48f5-9ca4-bfcef0adef56"/>
    <ds:schemaRef ds:uri="cea34b89-1a2e-4893-ba07-6e3f6b99c5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6E657E9-8FCD-486A-903C-EF7B535B54BF}">
  <ds:schemaRefs>
    <ds:schemaRef ds:uri="cea34b89-1a2e-4893-ba07-6e3f6b99c5e9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a91d32e9-b962-48f5-9ca4-bfcef0adef56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</Words>
  <Application>Microsoft Office PowerPoint</Application>
  <PresentationFormat>Widescreen</PresentationFormat>
  <Paragraphs>260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</vt:lpstr>
      <vt:lpstr>TH_Folienmaster_neu_TUDo</vt:lpstr>
      <vt:lpstr>GenScaleSim: Simulation of  Genome Scale Metabolic Models</vt:lpstr>
      <vt:lpstr>Outline</vt:lpstr>
      <vt:lpstr>Teaching Objectives</vt:lpstr>
      <vt:lpstr>Modeling and Simulation in Biotechnology?</vt:lpstr>
      <vt:lpstr>Example: Automated strain development by Amyris Inc.</vt:lpstr>
      <vt:lpstr>Genome-Scale Network Reconstructions: Available for many species</vt:lpstr>
      <vt:lpstr>Examples of Highly Curated Models</vt:lpstr>
      <vt:lpstr>Small Scale Models</vt:lpstr>
      <vt:lpstr>Common model format: SBML Systems Biology Mark-up Language </vt:lpstr>
      <vt:lpstr>Various Methods allow for Analysis of GSMM</vt:lpstr>
      <vt:lpstr>Most Popular Program for Model Analysis: COBRApy</vt:lpstr>
      <vt:lpstr>Entity Relationship Diagrams for Core-Classes in COBRApy</vt:lpstr>
      <vt:lpstr>How to Work with COBRApy Models?</vt:lpstr>
      <vt:lpstr>Model Compartments</vt:lpstr>
      <vt:lpstr>The Biomass Synthesis Reaction</vt:lpstr>
      <vt:lpstr>Promoter Activity Prediction with Random Forest</vt:lpstr>
      <vt:lpstr>Authors and 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Iris Broderius</dc:creator>
  <cp:lastModifiedBy>Ulf Liebal</cp:lastModifiedBy>
  <cp:revision>1576</cp:revision>
  <dcterms:created xsi:type="dcterms:W3CDTF">2020-06-17T08:17:29Z</dcterms:created>
  <dcterms:modified xsi:type="dcterms:W3CDTF">2023-02-15T16:24:26Z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0x010100FEFAED1738795A4391342AA4AD737E71</vt:lpwstr>
  </property>
</Properties>
</file>